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97" r:id="rId3"/>
    <p:sldId id="298" r:id="rId4"/>
    <p:sldId id="299" r:id="rId5"/>
    <p:sldId id="300" r:id="rId6"/>
    <p:sldId id="301" r:id="rId7"/>
    <p:sldId id="303" r:id="rId8"/>
    <p:sldId id="319" r:id="rId9"/>
    <p:sldId id="318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260" r:id="rId19"/>
    <p:sldId id="261" r:id="rId20"/>
    <p:sldId id="258" r:id="rId21"/>
    <p:sldId id="259" r:id="rId22"/>
    <p:sldId id="257" r:id="rId23"/>
    <p:sldId id="266" r:id="rId24"/>
    <p:sldId id="262" r:id="rId25"/>
    <p:sldId id="263" r:id="rId26"/>
    <p:sldId id="264" r:id="rId27"/>
    <p:sldId id="265" r:id="rId28"/>
    <p:sldId id="267" r:id="rId29"/>
    <p:sldId id="271" r:id="rId30"/>
    <p:sldId id="269" r:id="rId31"/>
    <p:sldId id="268" r:id="rId32"/>
    <p:sldId id="270" r:id="rId33"/>
    <p:sldId id="280" r:id="rId34"/>
    <p:sldId id="287" r:id="rId35"/>
    <p:sldId id="273" r:id="rId36"/>
    <p:sldId id="284" r:id="rId37"/>
    <p:sldId id="285" r:id="rId38"/>
    <p:sldId id="286" r:id="rId39"/>
    <p:sldId id="274" r:id="rId40"/>
    <p:sldId id="282" r:id="rId41"/>
    <p:sldId id="283" r:id="rId42"/>
    <p:sldId id="281" r:id="rId43"/>
    <p:sldId id="275" r:id="rId44"/>
    <p:sldId id="288" r:id="rId45"/>
    <p:sldId id="292" r:id="rId46"/>
    <p:sldId id="293" r:id="rId47"/>
    <p:sldId id="294" r:id="rId48"/>
    <p:sldId id="277" r:id="rId49"/>
    <p:sldId id="290" r:id="rId50"/>
    <p:sldId id="291" r:id="rId51"/>
    <p:sldId id="295" r:id="rId52"/>
    <p:sldId id="315" r:id="rId53"/>
    <p:sldId id="296" r:id="rId54"/>
    <p:sldId id="314" r:id="rId55"/>
    <p:sldId id="276" r:id="rId56"/>
    <p:sldId id="316" r:id="rId57"/>
    <p:sldId id="272" r:id="rId58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D3144-0C7B-864A-A73B-3F7BE00442A6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3388F100-FF40-0945-BF12-AE8B63AE6CCC}">
      <dgm:prSet phldrT="[Texte]"/>
      <dgm:spPr/>
      <dgm:t>
        <a:bodyPr/>
        <a:lstStyle/>
        <a:p>
          <a:r>
            <a:rPr lang="fr-FR" dirty="0" smtClean="0"/>
            <a:t>Epanchement articulaire</a:t>
          </a:r>
          <a:endParaRPr lang="fr-FR" dirty="0"/>
        </a:p>
      </dgm:t>
    </dgm:pt>
    <dgm:pt modelId="{045FCBD6-8C31-FD4F-A48C-AD05A48085CB}" type="parTrans" cxnId="{E55BAD96-91E7-1C43-AF3F-34F912DED015}">
      <dgm:prSet/>
      <dgm:spPr/>
      <dgm:t>
        <a:bodyPr/>
        <a:lstStyle/>
        <a:p>
          <a:endParaRPr lang="fr-FR"/>
        </a:p>
      </dgm:t>
    </dgm:pt>
    <dgm:pt modelId="{94F1F6F2-C714-694B-B1D6-21196631B965}" type="sibTrans" cxnId="{E55BAD96-91E7-1C43-AF3F-34F912DED015}">
      <dgm:prSet/>
      <dgm:spPr/>
      <dgm:t>
        <a:bodyPr/>
        <a:lstStyle/>
        <a:p>
          <a:endParaRPr lang="fr-FR"/>
        </a:p>
      </dgm:t>
    </dgm:pt>
    <dgm:pt modelId="{91197F0B-4D73-644A-B3B4-600CFAEE178C}">
      <dgm:prSet phldrT="[Texte]"/>
      <dgm:spPr/>
      <dgm:t>
        <a:bodyPr/>
        <a:lstStyle/>
        <a:p>
          <a:r>
            <a:rPr lang="fr-FR" dirty="0" smtClean="0"/>
            <a:t>Toute pathologie articulaire</a:t>
          </a:r>
          <a:endParaRPr lang="fr-FR" dirty="0"/>
        </a:p>
      </dgm:t>
    </dgm:pt>
    <dgm:pt modelId="{225C423E-BBB6-5C43-A89E-DEE21E88D078}" type="parTrans" cxnId="{55654766-5485-5F47-8812-460C122E3361}">
      <dgm:prSet/>
      <dgm:spPr/>
      <dgm:t>
        <a:bodyPr/>
        <a:lstStyle/>
        <a:p>
          <a:endParaRPr lang="fr-FR"/>
        </a:p>
      </dgm:t>
    </dgm:pt>
    <dgm:pt modelId="{5AD34180-D00A-4F40-8CDD-DE44EA4632A4}" type="sibTrans" cxnId="{55654766-5485-5F47-8812-460C122E3361}">
      <dgm:prSet/>
      <dgm:spPr/>
      <dgm:t>
        <a:bodyPr/>
        <a:lstStyle/>
        <a:p>
          <a:endParaRPr lang="fr-FR"/>
        </a:p>
      </dgm:t>
    </dgm:pt>
    <dgm:pt modelId="{FF37157E-BFA1-AB43-85AF-C47F2F6B01E6}" type="pres">
      <dgm:prSet presAssocID="{F8DD3144-0C7B-864A-A73B-3F7BE00442A6}" presName="compositeShape" presStyleCnt="0">
        <dgm:presLayoutVars>
          <dgm:chMax val="7"/>
          <dgm:dir/>
          <dgm:resizeHandles val="exact"/>
        </dgm:presLayoutVars>
      </dgm:prSet>
      <dgm:spPr/>
    </dgm:pt>
    <dgm:pt modelId="{A5110049-713F-4144-BCAE-5ABD34C164EA}" type="pres">
      <dgm:prSet presAssocID="{3388F100-FF40-0945-BF12-AE8B63AE6CCC}" presName="circ1" presStyleLbl="vennNode1" presStyleIdx="0" presStyleCnt="2" custLinFactNeighborX="-5377"/>
      <dgm:spPr/>
      <dgm:t>
        <a:bodyPr/>
        <a:lstStyle/>
        <a:p>
          <a:endParaRPr lang="fr-FR"/>
        </a:p>
      </dgm:t>
    </dgm:pt>
    <dgm:pt modelId="{DDA0453A-E4F8-DE4F-8291-28D0C7A78F26}" type="pres">
      <dgm:prSet presAssocID="{3388F100-FF40-0945-BF12-AE8B63AE6C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90345D-C730-6444-8A34-598F17331BA8}" type="pres">
      <dgm:prSet presAssocID="{91197F0B-4D73-644A-B3B4-600CFAEE178C}" presName="circ2" presStyleLbl="vennNode1" presStyleIdx="1" presStyleCnt="2" custLinFactNeighborX="5377"/>
      <dgm:spPr/>
      <dgm:t>
        <a:bodyPr/>
        <a:lstStyle/>
        <a:p>
          <a:endParaRPr lang="fr-FR"/>
        </a:p>
      </dgm:t>
    </dgm:pt>
    <dgm:pt modelId="{2166C807-559E-5546-96A2-9FC036E805A3}" type="pres">
      <dgm:prSet presAssocID="{91197F0B-4D73-644A-B3B4-600CFAEE178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654766-5485-5F47-8812-460C122E3361}" srcId="{F8DD3144-0C7B-864A-A73B-3F7BE00442A6}" destId="{91197F0B-4D73-644A-B3B4-600CFAEE178C}" srcOrd="1" destOrd="0" parTransId="{225C423E-BBB6-5C43-A89E-DEE21E88D078}" sibTransId="{5AD34180-D00A-4F40-8CDD-DE44EA4632A4}"/>
    <dgm:cxn modelId="{CAE66E7F-D3E7-2040-90E0-B640741F721D}" type="presOf" srcId="{3388F100-FF40-0945-BF12-AE8B63AE6CCC}" destId="{A5110049-713F-4144-BCAE-5ABD34C164EA}" srcOrd="0" destOrd="0" presId="urn:microsoft.com/office/officeart/2005/8/layout/venn1"/>
    <dgm:cxn modelId="{A08B4557-FAF7-E44B-AC68-F61307F315A8}" type="presOf" srcId="{F8DD3144-0C7B-864A-A73B-3F7BE00442A6}" destId="{FF37157E-BFA1-AB43-85AF-C47F2F6B01E6}" srcOrd="0" destOrd="0" presId="urn:microsoft.com/office/officeart/2005/8/layout/venn1"/>
    <dgm:cxn modelId="{E55BAD96-91E7-1C43-AF3F-34F912DED015}" srcId="{F8DD3144-0C7B-864A-A73B-3F7BE00442A6}" destId="{3388F100-FF40-0945-BF12-AE8B63AE6CCC}" srcOrd="0" destOrd="0" parTransId="{045FCBD6-8C31-FD4F-A48C-AD05A48085CB}" sibTransId="{94F1F6F2-C714-694B-B1D6-21196631B965}"/>
    <dgm:cxn modelId="{643BF952-47DC-7B43-9006-62BEFE57F3B4}" type="presOf" srcId="{91197F0B-4D73-644A-B3B4-600CFAEE178C}" destId="{2166C807-559E-5546-96A2-9FC036E805A3}" srcOrd="1" destOrd="0" presId="urn:microsoft.com/office/officeart/2005/8/layout/venn1"/>
    <dgm:cxn modelId="{B1EBC33E-FA02-CB4C-9F41-1FF98E85DADF}" type="presOf" srcId="{91197F0B-4D73-644A-B3B4-600CFAEE178C}" destId="{FF90345D-C730-6444-8A34-598F17331BA8}" srcOrd="0" destOrd="0" presId="urn:microsoft.com/office/officeart/2005/8/layout/venn1"/>
    <dgm:cxn modelId="{C50223BF-9FEB-6448-8729-ADAE689D0198}" type="presOf" srcId="{3388F100-FF40-0945-BF12-AE8B63AE6CCC}" destId="{DDA0453A-E4F8-DE4F-8291-28D0C7A78F26}" srcOrd="1" destOrd="0" presId="urn:microsoft.com/office/officeart/2005/8/layout/venn1"/>
    <dgm:cxn modelId="{045B17D0-3AD2-1A4A-B0A9-B3A12004AC21}" type="presParOf" srcId="{FF37157E-BFA1-AB43-85AF-C47F2F6B01E6}" destId="{A5110049-713F-4144-BCAE-5ABD34C164EA}" srcOrd="0" destOrd="0" presId="urn:microsoft.com/office/officeart/2005/8/layout/venn1"/>
    <dgm:cxn modelId="{5E8E950F-CAF0-5D4D-AC08-59FCA67F52BB}" type="presParOf" srcId="{FF37157E-BFA1-AB43-85AF-C47F2F6B01E6}" destId="{DDA0453A-E4F8-DE4F-8291-28D0C7A78F26}" srcOrd="1" destOrd="0" presId="urn:microsoft.com/office/officeart/2005/8/layout/venn1"/>
    <dgm:cxn modelId="{3BC678C6-590C-9041-AAA4-9FAEDFB94210}" type="presParOf" srcId="{FF37157E-BFA1-AB43-85AF-C47F2F6B01E6}" destId="{FF90345D-C730-6444-8A34-598F17331BA8}" srcOrd="2" destOrd="0" presId="urn:microsoft.com/office/officeart/2005/8/layout/venn1"/>
    <dgm:cxn modelId="{B8A4EE28-6E59-DB42-82BB-8FBAA22FC251}" type="presParOf" srcId="{FF37157E-BFA1-AB43-85AF-C47F2F6B01E6}" destId="{2166C807-559E-5546-96A2-9FC036E805A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64980-4ADE-C34B-BFF6-F6AA589EBFB7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FBFBCC-B552-6C4A-9926-E2D980A3ED94}">
      <dgm:prSet phldrT="[Texte]"/>
      <dgm:spPr/>
      <dgm:t>
        <a:bodyPr/>
        <a:lstStyle/>
        <a:p>
          <a:r>
            <a:rPr lang="fr-FR" dirty="0" smtClean="0"/>
            <a:t>Douleur</a:t>
          </a:r>
          <a:endParaRPr lang="fr-FR" dirty="0"/>
        </a:p>
      </dgm:t>
    </dgm:pt>
    <dgm:pt modelId="{2C1DAC72-B1F7-0440-95AA-2BA0449DDF3F}" type="parTrans" cxnId="{AA344A20-6FC5-704E-84C8-9CDE27B5BC51}">
      <dgm:prSet/>
      <dgm:spPr/>
      <dgm:t>
        <a:bodyPr/>
        <a:lstStyle/>
        <a:p>
          <a:endParaRPr lang="fr-FR"/>
        </a:p>
      </dgm:t>
    </dgm:pt>
    <dgm:pt modelId="{3458332D-AFB1-064B-B9DF-7974AAA3581B}" type="sibTrans" cxnId="{AA344A20-6FC5-704E-84C8-9CDE27B5BC51}">
      <dgm:prSet/>
      <dgm:spPr/>
      <dgm:t>
        <a:bodyPr/>
        <a:lstStyle/>
        <a:p>
          <a:endParaRPr lang="fr-FR"/>
        </a:p>
      </dgm:t>
    </dgm:pt>
    <dgm:pt modelId="{CD0EDF42-76C0-AE4B-81B7-B64F7DB43280}">
      <dgm:prSet phldrT="[Texte]" custT="1"/>
      <dgm:spPr/>
      <dgm:t>
        <a:bodyPr/>
        <a:lstStyle/>
        <a:p>
          <a:r>
            <a:rPr lang="fr-FR" sz="1600" dirty="0" smtClean="0"/>
            <a:t>Pathologie </a:t>
          </a:r>
        </a:p>
        <a:p>
          <a:r>
            <a:rPr lang="fr-FR" sz="1600" dirty="0" smtClean="0"/>
            <a:t>méniscale</a:t>
          </a:r>
          <a:endParaRPr lang="fr-FR" sz="1600" dirty="0"/>
        </a:p>
      </dgm:t>
    </dgm:pt>
    <dgm:pt modelId="{4E0B1638-5B7A-AB44-8274-AFECCA08E502}" type="parTrans" cxnId="{0EFC0D85-FF4A-DB47-87B1-2877EC4C81F8}">
      <dgm:prSet/>
      <dgm:spPr/>
      <dgm:t>
        <a:bodyPr/>
        <a:lstStyle/>
        <a:p>
          <a:endParaRPr lang="fr-FR"/>
        </a:p>
      </dgm:t>
    </dgm:pt>
    <dgm:pt modelId="{D8223F5E-0686-C34A-BCD6-DE63B5E5DEC6}" type="sibTrans" cxnId="{0EFC0D85-FF4A-DB47-87B1-2877EC4C81F8}">
      <dgm:prSet/>
      <dgm:spPr/>
      <dgm:t>
        <a:bodyPr/>
        <a:lstStyle/>
        <a:p>
          <a:endParaRPr lang="fr-FR"/>
        </a:p>
      </dgm:t>
    </dgm:pt>
    <dgm:pt modelId="{882EA0F7-2D06-254F-86E7-2995FD683E9F}">
      <dgm:prSet phldrT="[Texte]" custT="1"/>
      <dgm:spPr/>
      <dgm:t>
        <a:bodyPr/>
        <a:lstStyle/>
        <a:p>
          <a:r>
            <a:rPr lang="fr-FR" sz="1600" dirty="0" smtClean="0"/>
            <a:t>Pathologie cartilage</a:t>
          </a:r>
          <a:endParaRPr lang="fr-FR" sz="1600" dirty="0"/>
        </a:p>
      </dgm:t>
    </dgm:pt>
    <dgm:pt modelId="{F7F707B7-3965-DF47-898E-BE945A0BC9A2}" type="parTrans" cxnId="{37E08610-1AF5-724B-A492-BD40F2FAD655}">
      <dgm:prSet/>
      <dgm:spPr/>
      <dgm:t>
        <a:bodyPr/>
        <a:lstStyle/>
        <a:p>
          <a:endParaRPr lang="fr-FR"/>
        </a:p>
      </dgm:t>
    </dgm:pt>
    <dgm:pt modelId="{71E63219-9865-284B-B70B-B63B149EB1AF}" type="sibTrans" cxnId="{37E08610-1AF5-724B-A492-BD40F2FAD655}">
      <dgm:prSet/>
      <dgm:spPr/>
      <dgm:t>
        <a:bodyPr/>
        <a:lstStyle/>
        <a:p>
          <a:endParaRPr lang="fr-FR"/>
        </a:p>
      </dgm:t>
    </dgm:pt>
    <dgm:pt modelId="{648665DF-B2D6-2842-AFD5-799E23E1E588}">
      <dgm:prSet phldrT="[Texte]" custT="1"/>
      <dgm:spPr/>
      <dgm:t>
        <a:bodyPr/>
        <a:lstStyle/>
        <a:p>
          <a:r>
            <a:rPr lang="fr-FR" sz="1600" dirty="0" smtClean="0"/>
            <a:t>Pathologie </a:t>
          </a:r>
        </a:p>
        <a:p>
          <a:r>
            <a:rPr lang="fr-FR" sz="1600" dirty="0" smtClean="0"/>
            <a:t>ligamentaire</a:t>
          </a:r>
          <a:endParaRPr lang="fr-FR" sz="1600" dirty="0"/>
        </a:p>
      </dgm:t>
    </dgm:pt>
    <dgm:pt modelId="{89F36238-52B3-CE48-B40D-26EC02D92F09}" type="parTrans" cxnId="{E5558B80-E7D6-334B-B51D-EF6E9B0A467C}">
      <dgm:prSet/>
      <dgm:spPr/>
      <dgm:t>
        <a:bodyPr/>
        <a:lstStyle/>
        <a:p>
          <a:endParaRPr lang="fr-FR"/>
        </a:p>
      </dgm:t>
    </dgm:pt>
    <dgm:pt modelId="{61B33B89-6686-3245-9C8C-C925622628CA}" type="sibTrans" cxnId="{E5558B80-E7D6-334B-B51D-EF6E9B0A467C}">
      <dgm:prSet/>
      <dgm:spPr/>
      <dgm:t>
        <a:bodyPr/>
        <a:lstStyle/>
        <a:p>
          <a:endParaRPr lang="fr-FR"/>
        </a:p>
      </dgm:t>
    </dgm:pt>
    <dgm:pt modelId="{5A8DA46E-F0CE-F743-8C00-F7C2871F5855}">
      <dgm:prSet phldrT="[Texte]"/>
      <dgm:spPr/>
      <dgm:t>
        <a:bodyPr/>
        <a:lstStyle/>
        <a:p>
          <a:r>
            <a:rPr lang="fr-FR" dirty="0" smtClean="0"/>
            <a:t>Pathologie </a:t>
          </a:r>
        </a:p>
        <a:p>
          <a:r>
            <a:rPr lang="fr-FR" dirty="0" smtClean="0"/>
            <a:t>rotulienne</a:t>
          </a:r>
          <a:endParaRPr lang="fr-FR" dirty="0"/>
        </a:p>
      </dgm:t>
    </dgm:pt>
    <dgm:pt modelId="{5D8D4956-1590-6240-BCC0-12B00743137E}" type="parTrans" cxnId="{1AE30E4B-18C6-2446-A228-517A6D8301D9}">
      <dgm:prSet/>
      <dgm:spPr/>
      <dgm:t>
        <a:bodyPr/>
        <a:lstStyle/>
        <a:p>
          <a:endParaRPr lang="fr-FR"/>
        </a:p>
      </dgm:t>
    </dgm:pt>
    <dgm:pt modelId="{3D92BD4F-9151-B349-9EB1-4574A922C7B5}" type="sibTrans" cxnId="{1AE30E4B-18C6-2446-A228-517A6D8301D9}">
      <dgm:prSet/>
      <dgm:spPr/>
      <dgm:t>
        <a:bodyPr/>
        <a:lstStyle/>
        <a:p>
          <a:endParaRPr lang="fr-FR"/>
        </a:p>
      </dgm:t>
    </dgm:pt>
    <dgm:pt modelId="{FA25BFC7-DFB0-6A4A-A73A-85184FC5E0AD}">
      <dgm:prSet/>
      <dgm:spPr/>
      <dgm:t>
        <a:bodyPr/>
        <a:lstStyle/>
        <a:p>
          <a:r>
            <a:rPr lang="fr-FR" dirty="0" smtClean="0"/>
            <a:t>Pathologie tendineuse</a:t>
          </a:r>
          <a:endParaRPr lang="fr-FR" dirty="0"/>
        </a:p>
      </dgm:t>
    </dgm:pt>
    <dgm:pt modelId="{B414A306-8319-4D49-8089-E4B24B54C7EE}" type="parTrans" cxnId="{F69747E9-0FC3-9F46-88EF-103FB01005D6}">
      <dgm:prSet/>
      <dgm:spPr/>
      <dgm:t>
        <a:bodyPr/>
        <a:lstStyle/>
        <a:p>
          <a:endParaRPr lang="fr-FR"/>
        </a:p>
      </dgm:t>
    </dgm:pt>
    <dgm:pt modelId="{8D61688C-9B7D-3E43-9A8C-7D7F257A1261}" type="sibTrans" cxnId="{F69747E9-0FC3-9F46-88EF-103FB01005D6}">
      <dgm:prSet/>
      <dgm:spPr/>
      <dgm:t>
        <a:bodyPr/>
        <a:lstStyle/>
        <a:p>
          <a:endParaRPr lang="fr-FR"/>
        </a:p>
      </dgm:t>
    </dgm:pt>
    <dgm:pt modelId="{8B778000-113B-BC46-B0AB-58BA8DD0A0A9}" type="pres">
      <dgm:prSet presAssocID="{53C64980-4ADE-C34B-BFF6-F6AA589EBFB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441F960-7FB9-5D43-AD1F-EA8FDC86D86B}" type="pres">
      <dgm:prSet presAssocID="{53C64980-4ADE-C34B-BFF6-F6AA589EBFB7}" presName="radial" presStyleCnt="0">
        <dgm:presLayoutVars>
          <dgm:animLvl val="ctr"/>
        </dgm:presLayoutVars>
      </dgm:prSet>
      <dgm:spPr/>
    </dgm:pt>
    <dgm:pt modelId="{A552B101-074A-A242-9700-90FB7E2B055B}" type="pres">
      <dgm:prSet presAssocID="{E8FBFBCC-B552-6C4A-9926-E2D980A3ED94}" presName="centerShape" presStyleLbl="vennNode1" presStyleIdx="0" presStyleCnt="6"/>
      <dgm:spPr/>
      <dgm:t>
        <a:bodyPr/>
        <a:lstStyle/>
        <a:p>
          <a:endParaRPr lang="fr-FR"/>
        </a:p>
      </dgm:t>
    </dgm:pt>
    <dgm:pt modelId="{46864EB3-6918-DA49-B75B-C681FAEB36DC}" type="pres">
      <dgm:prSet presAssocID="{CD0EDF42-76C0-AE4B-81B7-B64F7DB43280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2486D1-5AB9-014D-AF9A-C19F33ADCE4E}" type="pres">
      <dgm:prSet presAssocID="{882EA0F7-2D06-254F-86E7-2995FD683E9F}" presName="node" presStyleLbl="vennNode1" presStyleIdx="2" presStyleCnt="6" custScaleX="1113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C11338-5F40-0444-A26E-1CCBF6E9ADC7}" type="pres">
      <dgm:prSet presAssocID="{648665DF-B2D6-2842-AFD5-799E23E1E588}" presName="node" presStyleLbl="vennNode1" presStyleIdx="3" presStyleCnt="6" custScaleX="1135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45B52D-F485-4249-A3A8-14DBFF45C167}" type="pres">
      <dgm:prSet presAssocID="{FA25BFC7-DFB0-6A4A-A73A-85184FC5E0AD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533A33-58D1-9C45-8665-013632FA1BB8}" type="pres">
      <dgm:prSet presAssocID="{5A8DA46E-F0CE-F743-8C00-F7C2871F5855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0227639-8B67-F347-9798-9DB9DBE30951}" type="presOf" srcId="{53C64980-4ADE-C34B-BFF6-F6AA589EBFB7}" destId="{8B778000-113B-BC46-B0AB-58BA8DD0A0A9}" srcOrd="0" destOrd="0" presId="urn:microsoft.com/office/officeart/2005/8/layout/radial3"/>
    <dgm:cxn modelId="{3E373235-AAA2-2347-B428-CE2335484772}" type="presOf" srcId="{882EA0F7-2D06-254F-86E7-2995FD683E9F}" destId="{BA2486D1-5AB9-014D-AF9A-C19F33ADCE4E}" srcOrd="0" destOrd="0" presId="urn:microsoft.com/office/officeart/2005/8/layout/radial3"/>
    <dgm:cxn modelId="{EE7542F0-7CB5-1C46-B482-B5EAFEF7C256}" type="presOf" srcId="{CD0EDF42-76C0-AE4B-81B7-B64F7DB43280}" destId="{46864EB3-6918-DA49-B75B-C681FAEB36DC}" srcOrd="0" destOrd="0" presId="urn:microsoft.com/office/officeart/2005/8/layout/radial3"/>
    <dgm:cxn modelId="{7B1DB4E6-AA7D-1444-870F-0A70056469AC}" type="presOf" srcId="{E8FBFBCC-B552-6C4A-9926-E2D980A3ED94}" destId="{A552B101-074A-A242-9700-90FB7E2B055B}" srcOrd="0" destOrd="0" presId="urn:microsoft.com/office/officeart/2005/8/layout/radial3"/>
    <dgm:cxn modelId="{F69747E9-0FC3-9F46-88EF-103FB01005D6}" srcId="{E8FBFBCC-B552-6C4A-9926-E2D980A3ED94}" destId="{FA25BFC7-DFB0-6A4A-A73A-85184FC5E0AD}" srcOrd="3" destOrd="0" parTransId="{B414A306-8319-4D49-8089-E4B24B54C7EE}" sibTransId="{8D61688C-9B7D-3E43-9A8C-7D7F257A1261}"/>
    <dgm:cxn modelId="{37E08610-1AF5-724B-A492-BD40F2FAD655}" srcId="{E8FBFBCC-B552-6C4A-9926-E2D980A3ED94}" destId="{882EA0F7-2D06-254F-86E7-2995FD683E9F}" srcOrd="1" destOrd="0" parTransId="{F7F707B7-3965-DF47-898E-BE945A0BC9A2}" sibTransId="{71E63219-9865-284B-B70B-B63B149EB1AF}"/>
    <dgm:cxn modelId="{1AE30E4B-18C6-2446-A228-517A6D8301D9}" srcId="{E8FBFBCC-B552-6C4A-9926-E2D980A3ED94}" destId="{5A8DA46E-F0CE-F743-8C00-F7C2871F5855}" srcOrd="4" destOrd="0" parTransId="{5D8D4956-1590-6240-BCC0-12B00743137E}" sibTransId="{3D92BD4F-9151-B349-9EB1-4574A922C7B5}"/>
    <dgm:cxn modelId="{0EFC0D85-FF4A-DB47-87B1-2877EC4C81F8}" srcId="{E8FBFBCC-B552-6C4A-9926-E2D980A3ED94}" destId="{CD0EDF42-76C0-AE4B-81B7-B64F7DB43280}" srcOrd="0" destOrd="0" parTransId="{4E0B1638-5B7A-AB44-8274-AFECCA08E502}" sibTransId="{D8223F5E-0686-C34A-BCD6-DE63B5E5DEC6}"/>
    <dgm:cxn modelId="{EA3AEDA6-5C7B-B74F-A448-AD844A14496B}" type="presOf" srcId="{648665DF-B2D6-2842-AFD5-799E23E1E588}" destId="{DCC11338-5F40-0444-A26E-1CCBF6E9ADC7}" srcOrd="0" destOrd="0" presId="urn:microsoft.com/office/officeart/2005/8/layout/radial3"/>
    <dgm:cxn modelId="{16F95954-179B-7F47-8536-0C293A3A8441}" type="presOf" srcId="{5A8DA46E-F0CE-F743-8C00-F7C2871F5855}" destId="{EA533A33-58D1-9C45-8665-013632FA1BB8}" srcOrd="0" destOrd="0" presId="urn:microsoft.com/office/officeart/2005/8/layout/radial3"/>
    <dgm:cxn modelId="{E5558B80-E7D6-334B-B51D-EF6E9B0A467C}" srcId="{E8FBFBCC-B552-6C4A-9926-E2D980A3ED94}" destId="{648665DF-B2D6-2842-AFD5-799E23E1E588}" srcOrd="2" destOrd="0" parTransId="{89F36238-52B3-CE48-B40D-26EC02D92F09}" sibTransId="{61B33B89-6686-3245-9C8C-C925622628CA}"/>
    <dgm:cxn modelId="{0D8BAFAA-AEB2-5249-8410-3278ABB2CB2D}" type="presOf" srcId="{FA25BFC7-DFB0-6A4A-A73A-85184FC5E0AD}" destId="{A245B52D-F485-4249-A3A8-14DBFF45C167}" srcOrd="0" destOrd="0" presId="urn:microsoft.com/office/officeart/2005/8/layout/radial3"/>
    <dgm:cxn modelId="{AA344A20-6FC5-704E-84C8-9CDE27B5BC51}" srcId="{53C64980-4ADE-C34B-BFF6-F6AA589EBFB7}" destId="{E8FBFBCC-B552-6C4A-9926-E2D980A3ED94}" srcOrd="0" destOrd="0" parTransId="{2C1DAC72-B1F7-0440-95AA-2BA0449DDF3F}" sibTransId="{3458332D-AFB1-064B-B9DF-7974AAA3581B}"/>
    <dgm:cxn modelId="{D8184000-BF0A-E547-8A13-24C473C78AC0}" type="presParOf" srcId="{8B778000-113B-BC46-B0AB-58BA8DD0A0A9}" destId="{7441F960-7FB9-5D43-AD1F-EA8FDC86D86B}" srcOrd="0" destOrd="0" presId="urn:microsoft.com/office/officeart/2005/8/layout/radial3"/>
    <dgm:cxn modelId="{2B93BB0E-3177-464C-BEBB-D795532363D4}" type="presParOf" srcId="{7441F960-7FB9-5D43-AD1F-EA8FDC86D86B}" destId="{A552B101-074A-A242-9700-90FB7E2B055B}" srcOrd="0" destOrd="0" presId="urn:microsoft.com/office/officeart/2005/8/layout/radial3"/>
    <dgm:cxn modelId="{E04F5E3C-0F4E-2244-8506-3E46B3257100}" type="presParOf" srcId="{7441F960-7FB9-5D43-AD1F-EA8FDC86D86B}" destId="{46864EB3-6918-DA49-B75B-C681FAEB36DC}" srcOrd="1" destOrd="0" presId="urn:microsoft.com/office/officeart/2005/8/layout/radial3"/>
    <dgm:cxn modelId="{1FFC595E-0093-DC48-94BA-0A61A2A32D9D}" type="presParOf" srcId="{7441F960-7FB9-5D43-AD1F-EA8FDC86D86B}" destId="{BA2486D1-5AB9-014D-AF9A-C19F33ADCE4E}" srcOrd="2" destOrd="0" presId="urn:microsoft.com/office/officeart/2005/8/layout/radial3"/>
    <dgm:cxn modelId="{DF909469-07D5-D54D-8624-68B36F86AFE1}" type="presParOf" srcId="{7441F960-7FB9-5D43-AD1F-EA8FDC86D86B}" destId="{DCC11338-5F40-0444-A26E-1CCBF6E9ADC7}" srcOrd="3" destOrd="0" presId="urn:microsoft.com/office/officeart/2005/8/layout/radial3"/>
    <dgm:cxn modelId="{5D2CD209-8B8B-EF4B-A585-AD9F905D8E5E}" type="presParOf" srcId="{7441F960-7FB9-5D43-AD1F-EA8FDC86D86B}" destId="{A245B52D-F485-4249-A3A8-14DBFF45C167}" srcOrd="4" destOrd="0" presId="urn:microsoft.com/office/officeart/2005/8/layout/radial3"/>
    <dgm:cxn modelId="{A6244732-48C2-9B42-870D-2D13EBE1D551}" type="presParOf" srcId="{7441F960-7FB9-5D43-AD1F-EA8FDC86D86B}" destId="{EA533A33-58D1-9C45-8665-013632FA1BB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9E4BE-4288-6847-AA49-1BAA0A7CDF41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3A6205-B139-B94B-A969-674EE720909B}">
      <dgm:prSet phldrT="[Texte]" custT="1"/>
      <dgm:spPr/>
      <dgm:t>
        <a:bodyPr/>
        <a:lstStyle/>
        <a:p>
          <a:r>
            <a:rPr lang="fr-FR" sz="1600" dirty="0" smtClean="0"/>
            <a:t> Pathologie ligamentaire</a:t>
          </a:r>
          <a:endParaRPr lang="fr-FR" sz="1600" dirty="0"/>
        </a:p>
      </dgm:t>
    </dgm:pt>
    <dgm:pt modelId="{0FC55A75-3365-F645-851F-F91D2CEAB400}" type="parTrans" cxnId="{7BBD2F88-73A4-294E-BADC-5E0A978A83E9}">
      <dgm:prSet/>
      <dgm:spPr/>
      <dgm:t>
        <a:bodyPr/>
        <a:lstStyle/>
        <a:p>
          <a:endParaRPr lang="fr-FR"/>
        </a:p>
      </dgm:t>
    </dgm:pt>
    <dgm:pt modelId="{D3351785-5DE2-824A-ADF0-88C15C70B5B5}" type="sibTrans" cxnId="{7BBD2F88-73A4-294E-BADC-5E0A978A83E9}">
      <dgm:prSet/>
      <dgm:spPr/>
      <dgm:t>
        <a:bodyPr/>
        <a:lstStyle/>
        <a:p>
          <a:endParaRPr lang="fr-FR"/>
        </a:p>
      </dgm:t>
    </dgm:pt>
    <dgm:pt modelId="{EA93B2BE-2C3F-6A45-9525-BC84BF2027C3}">
      <dgm:prSet phldrT="[Texte]" custT="1"/>
      <dgm:spPr/>
      <dgm:t>
        <a:bodyPr/>
        <a:lstStyle/>
        <a:p>
          <a:r>
            <a:rPr lang="fr-FR" sz="1600" dirty="0" smtClean="0"/>
            <a:t>Pathologie </a:t>
          </a:r>
        </a:p>
        <a:p>
          <a:r>
            <a:rPr lang="fr-FR" sz="1600" dirty="0" smtClean="0"/>
            <a:t>cartilage</a:t>
          </a:r>
          <a:endParaRPr lang="fr-FR" sz="1600" dirty="0"/>
        </a:p>
      </dgm:t>
    </dgm:pt>
    <dgm:pt modelId="{57DC924A-2B32-E44D-9BE0-4BDE69816BCC}" type="parTrans" cxnId="{3563869A-C304-6C44-AC0F-0EB44C574934}">
      <dgm:prSet/>
      <dgm:spPr/>
      <dgm:t>
        <a:bodyPr/>
        <a:lstStyle/>
        <a:p>
          <a:endParaRPr lang="fr-FR"/>
        </a:p>
      </dgm:t>
    </dgm:pt>
    <dgm:pt modelId="{F8FC9B10-89FC-3344-85D5-32C21E27DB95}" type="sibTrans" cxnId="{3563869A-C304-6C44-AC0F-0EB44C574934}">
      <dgm:prSet/>
      <dgm:spPr/>
      <dgm:t>
        <a:bodyPr/>
        <a:lstStyle/>
        <a:p>
          <a:endParaRPr lang="fr-FR"/>
        </a:p>
      </dgm:t>
    </dgm:pt>
    <dgm:pt modelId="{62BF68C1-B8DE-AD4E-BA65-2E7C9CDC7C8E}">
      <dgm:prSet phldrT="[Texte]" custT="1"/>
      <dgm:spPr/>
      <dgm:t>
        <a:bodyPr/>
        <a:lstStyle/>
        <a:p>
          <a:r>
            <a:rPr lang="fr-FR" sz="1600" dirty="0" smtClean="0"/>
            <a:t>Pathologie </a:t>
          </a:r>
        </a:p>
        <a:p>
          <a:r>
            <a:rPr lang="fr-FR" sz="1600" dirty="0" smtClean="0"/>
            <a:t>rotulienne</a:t>
          </a:r>
          <a:endParaRPr lang="fr-FR" sz="1600" dirty="0"/>
        </a:p>
      </dgm:t>
    </dgm:pt>
    <dgm:pt modelId="{7067E86F-9F21-3F42-8C0D-A02284357041}" type="parTrans" cxnId="{40E44A3A-5E2A-A340-AD9B-4DDCCB1F7A69}">
      <dgm:prSet/>
      <dgm:spPr/>
      <dgm:t>
        <a:bodyPr/>
        <a:lstStyle/>
        <a:p>
          <a:endParaRPr lang="fr-FR"/>
        </a:p>
      </dgm:t>
    </dgm:pt>
    <dgm:pt modelId="{594E02A9-BB72-E442-8714-D0F0A50AED14}" type="sibTrans" cxnId="{40E44A3A-5E2A-A340-AD9B-4DDCCB1F7A69}">
      <dgm:prSet/>
      <dgm:spPr/>
      <dgm:t>
        <a:bodyPr/>
        <a:lstStyle/>
        <a:p>
          <a:endParaRPr lang="fr-FR"/>
        </a:p>
      </dgm:t>
    </dgm:pt>
    <dgm:pt modelId="{AC0849CD-8730-6044-A88D-38C70F321C28}">
      <dgm:prSet phldrT="[Texte]"/>
      <dgm:spPr/>
      <dgm:t>
        <a:bodyPr/>
        <a:lstStyle/>
        <a:p>
          <a:r>
            <a:rPr lang="fr-FR" dirty="0" smtClean="0"/>
            <a:t>Instabilité</a:t>
          </a:r>
          <a:endParaRPr lang="fr-FR" dirty="0"/>
        </a:p>
      </dgm:t>
    </dgm:pt>
    <dgm:pt modelId="{249CB545-76F9-DF4C-86F8-FFF5439222E6}" type="sibTrans" cxnId="{00784A33-CAE1-714A-8050-BE219A58C0BF}">
      <dgm:prSet/>
      <dgm:spPr/>
      <dgm:t>
        <a:bodyPr/>
        <a:lstStyle/>
        <a:p>
          <a:endParaRPr lang="fr-FR"/>
        </a:p>
      </dgm:t>
    </dgm:pt>
    <dgm:pt modelId="{16A1C4BE-793B-B24B-8AD1-98EA1E20E6AF}" type="parTrans" cxnId="{00784A33-CAE1-714A-8050-BE219A58C0BF}">
      <dgm:prSet/>
      <dgm:spPr/>
      <dgm:t>
        <a:bodyPr/>
        <a:lstStyle/>
        <a:p>
          <a:endParaRPr lang="fr-FR"/>
        </a:p>
      </dgm:t>
    </dgm:pt>
    <dgm:pt modelId="{A3A94E95-D49D-3145-8010-5B986FFDCBE0}" type="pres">
      <dgm:prSet presAssocID="{4319E4BE-4288-6847-AA49-1BAA0A7CDF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9B8C6D-97C8-EB46-9488-00333A3B80DF}" type="pres">
      <dgm:prSet presAssocID="{4319E4BE-4288-6847-AA49-1BAA0A7CDF41}" presName="radial" presStyleCnt="0">
        <dgm:presLayoutVars>
          <dgm:animLvl val="ctr"/>
        </dgm:presLayoutVars>
      </dgm:prSet>
      <dgm:spPr/>
    </dgm:pt>
    <dgm:pt modelId="{4BA3BA6D-173D-B64C-8DF3-C72FFB80014D}" type="pres">
      <dgm:prSet presAssocID="{AC0849CD-8730-6044-A88D-38C70F321C28}" presName="centerShape" presStyleLbl="vennNode1" presStyleIdx="0" presStyleCnt="4"/>
      <dgm:spPr/>
      <dgm:t>
        <a:bodyPr/>
        <a:lstStyle/>
        <a:p>
          <a:endParaRPr lang="fr-FR"/>
        </a:p>
      </dgm:t>
    </dgm:pt>
    <dgm:pt modelId="{0FEA388B-BD91-4948-B699-A94C3B0F0BF7}" type="pres">
      <dgm:prSet presAssocID="{653A6205-B139-B94B-A969-674EE720909B}" presName="node" presStyleLbl="vennNode1" presStyleIdx="1" presStyleCnt="4" custScaleX="122099" custRadScaleRad="1038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319578-479A-944C-BF20-6A2993EC9496}" type="pres">
      <dgm:prSet presAssocID="{EA93B2BE-2C3F-6A45-9525-BC84BF2027C3}" presName="node" presStyleLbl="vennNode1" presStyleIdx="2" presStyleCnt="4" custScaleX="112546" custRadScaleRad="104952" custRadScaleInc="-12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E51835-6DF4-B548-A0B0-133C1CCD7516}" type="pres">
      <dgm:prSet presAssocID="{62BF68C1-B8DE-AD4E-BA65-2E7C9CDC7C8E}" presName="node" presStyleLbl="vennNode1" presStyleIdx="3" presStyleCnt="4" custScaleX="115346" custRadScaleRad="112845" custRadScaleInc="30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2DC929C-D4FA-2D4A-8E1F-BC3FDDE4E728}" type="presOf" srcId="{EA93B2BE-2C3F-6A45-9525-BC84BF2027C3}" destId="{74319578-479A-944C-BF20-6A2993EC9496}" srcOrd="0" destOrd="0" presId="urn:microsoft.com/office/officeart/2005/8/layout/radial3"/>
    <dgm:cxn modelId="{3563869A-C304-6C44-AC0F-0EB44C574934}" srcId="{AC0849CD-8730-6044-A88D-38C70F321C28}" destId="{EA93B2BE-2C3F-6A45-9525-BC84BF2027C3}" srcOrd="1" destOrd="0" parTransId="{57DC924A-2B32-E44D-9BE0-4BDE69816BCC}" sibTransId="{F8FC9B10-89FC-3344-85D5-32C21E27DB95}"/>
    <dgm:cxn modelId="{7BBD2F88-73A4-294E-BADC-5E0A978A83E9}" srcId="{AC0849CD-8730-6044-A88D-38C70F321C28}" destId="{653A6205-B139-B94B-A969-674EE720909B}" srcOrd="0" destOrd="0" parTransId="{0FC55A75-3365-F645-851F-F91D2CEAB400}" sibTransId="{D3351785-5DE2-824A-ADF0-88C15C70B5B5}"/>
    <dgm:cxn modelId="{40E44A3A-5E2A-A340-AD9B-4DDCCB1F7A69}" srcId="{AC0849CD-8730-6044-A88D-38C70F321C28}" destId="{62BF68C1-B8DE-AD4E-BA65-2E7C9CDC7C8E}" srcOrd="2" destOrd="0" parTransId="{7067E86F-9F21-3F42-8C0D-A02284357041}" sibTransId="{594E02A9-BB72-E442-8714-D0F0A50AED14}"/>
    <dgm:cxn modelId="{BDA54C1C-1341-414F-808B-83370B2556C3}" type="presOf" srcId="{AC0849CD-8730-6044-A88D-38C70F321C28}" destId="{4BA3BA6D-173D-B64C-8DF3-C72FFB80014D}" srcOrd="0" destOrd="0" presId="urn:microsoft.com/office/officeart/2005/8/layout/radial3"/>
    <dgm:cxn modelId="{9FE8603D-CB56-D94B-89DD-96C50F0DD01F}" type="presOf" srcId="{4319E4BE-4288-6847-AA49-1BAA0A7CDF41}" destId="{A3A94E95-D49D-3145-8010-5B986FFDCBE0}" srcOrd="0" destOrd="0" presId="urn:microsoft.com/office/officeart/2005/8/layout/radial3"/>
    <dgm:cxn modelId="{CE889B94-0F61-B849-8F75-BC04295DFE78}" type="presOf" srcId="{653A6205-B139-B94B-A969-674EE720909B}" destId="{0FEA388B-BD91-4948-B699-A94C3B0F0BF7}" srcOrd="0" destOrd="0" presId="urn:microsoft.com/office/officeart/2005/8/layout/radial3"/>
    <dgm:cxn modelId="{FD169A47-F8B5-DD43-B0A0-BDFB4C7EFA53}" type="presOf" srcId="{62BF68C1-B8DE-AD4E-BA65-2E7C9CDC7C8E}" destId="{7FE51835-6DF4-B548-A0B0-133C1CCD7516}" srcOrd="0" destOrd="0" presId="urn:microsoft.com/office/officeart/2005/8/layout/radial3"/>
    <dgm:cxn modelId="{00784A33-CAE1-714A-8050-BE219A58C0BF}" srcId="{4319E4BE-4288-6847-AA49-1BAA0A7CDF41}" destId="{AC0849CD-8730-6044-A88D-38C70F321C28}" srcOrd="0" destOrd="0" parTransId="{16A1C4BE-793B-B24B-8AD1-98EA1E20E6AF}" sibTransId="{249CB545-76F9-DF4C-86F8-FFF5439222E6}"/>
    <dgm:cxn modelId="{87D7DBF1-7ECA-EB4D-BFDF-DE2005419B91}" type="presParOf" srcId="{A3A94E95-D49D-3145-8010-5B986FFDCBE0}" destId="{909B8C6D-97C8-EB46-9488-00333A3B80DF}" srcOrd="0" destOrd="0" presId="urn:microsoft.com/office/officeart/2005/8/layout/radial3"/>
    <dgm:cxn modelId="{D2FF1ADB-B486-0749-916B-000AD06A17A7}" type="presParOf" srcId="{909B8C6D-97C8-EB46-9488-00333A3B80DF}" destId="{4BA3BA6D-173D-B64C-8DF3-C72FFB80014D}" srcOrd="0" destOrd="0" presId="urn:microsoft.com/office/officeart/2005/8/layout/radial3"/>
    <dgm:cxn modelId="{431977E6-FCE0-A540-B414-B993E69C9FA9}" type="presParOf" srcId="{909B8C6D-97C8-EB46-9488-00333A3B80DF}" destId="{0FEA388B-BD91-4948-B699-A94C3B0F0BF7}" srcOrd="1" destOrd="0" presId="urn:microsoft.com/office/officeart/2005/8/layout/radial3"/>
    <dgm:cxn modelId="{5944EDEC-6DF7-0A45-9A6C-ED604CB4FC88}" type="presParOf" srcId="{909B8C6D-97C8-EB46-9488-00333A3B80DF}" destId="{74319578-479A-944C-BF20-6A2993EC9496}" srcOrd="2" destOrd="0" presId="urn:microsoft.com/office/officeart/2005/8/layout/radial3"/>
    <dgm:cxn modelId="{6DB2E5E7-FECD-DB4D-A60B-BD578819B843}" type="presParOf" srcId="{909B8C6D-97C8-EB46-9488-00333A3B80DF}" destId="{7FE51835-6DF4-B548-A0B0-133C1CCD751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396D7D-3438-2148-9AEF-EE1F478903ED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15330E4-BFEC-784A-8715-FA0F79CF656A}">
      <dgm:prSet phldrT="[Texte]"/>
      <dgm:spPr/>
      <dgm:t>
        <a:bodyPr/>
        <a:lstStyle/>
        <a:p>
          <a:r>
            <a:rPr lang="fr-FR" dirty="0" smtClean="0"/>
            <a:t>Blocage</a:t>
          </a:r>
          <a:endParaRPr lang="fr-FR" dirty="0"/>
        </a:p>
      </dgm:t>
    </dgm:pt>
    <dgm:pt modelId="{E9D47F54-207A-AD49-8D92-CCEDF829726F}" type="parTrans" cxnId="{259DB23E-900A-C847-A568-0AA8AC824009}">
      <dgm:prSet/>
      <dgm:spPr/>
      <dgm:t>
        <a:bodyPr/>
        <a:lstStyle/>
        <a:p>
          <a:endParaRPr lang="fr-FR"/>
        </a:p>
      </dgm:t>
    </dgm:pt>
    <dgm:pt modelId="{C2AD9EE0-F67A-4145-99EC-BDFE98E44E63}" type="sibTrans" cxnId="{259DB23E-900A-C847-A568-0AA8AC824009}">
      <dgm:prSet/>
      <dgm:spPr/>
      <dgm:t>
        <a:bodyPr/>
        <a:lstStyle/>
        <a:p>
          <a:endParaRPr lang="fr-FR"/>
        </a:p>
      </dgm:t>
    </dgm:pt>
    <dgm:pt modelId="{71D09F58-D432-0748-B389-B777376DC7C2}">
      <dgm:prSet phldrT="[Texte]" custT="1"/>
      <dgm:spPr/>
      <dgm:t>
        <a:bodyPr/>
        <a:lstStyle/>
        <a:p>
          <a:r>
            <a:rPr lang="fr-FR" sz="1600" dirty="0" smtClean="0"/>
            <a:t>Pathologie méniscale</a:t>
          </a:r>
          <a:endParaRPr lang="fr-FR" sz="1600" dirty="0"/>
        </a:p>
      </dgm:t>
    </dgm:pt>
    <dgm:pt modelId="{E9A8BBEB-978F-4B49-B77D-8ECEE9F191C7}" type="parTrans" cxnId="{481ED616-7698-674E-B5CD-5FE88FC81ACA}">
      <dgm:prSet/>
      <dgm:spPr/>
      <dgm:t>
        <a:bodyPr/>
        <a:lstStyle/>
        <a:p>
          <a:endParaRPr lang="fr-FR"/>
        </a:p>
      </dgm:t>
    </dgm:pt>
    <dgm:pt modelId="{3400E1E3-42BD-204A-A5D8-93E4DEDA6905}" type="sibTrans" cxnId="{481ED616-7698-674E-B5CD-5FE88FC81ACA}">
      <dgm:prSet/>
      <dgm:spPr/>
      <dgm:t>
        <a:bodyPr/>
        <a:lstStyle/>
        <a:p>
          <a:endParaRPr lang="fr-FR"/>
        </a:p>
      </dgm:t>
    </dgm:pt>
    <dgm:pt modelId="{AB5FB51F-4132-8C46-B581-F9BE97FD342C}">
      <dgm:prSet phldrT="[Texte]" custT="1"/>
      <dgm:spPr/>
      <dgm:t>
        <a:bodyPr/>
        <a:lstStyle/>
        <a:p>
          <a:r>
            <a:rPr lang="fr-FR" sz="1600" dirty="0" smtClean="0"/>
            <a:t>Pathologie rotulienne</a:t>
          </a:r>
          <a:endParaRPr lang="fr-FR" sz="1600" dirty="0"/>
        </a:p>
      </dgm:t>
    </dgm:pt>
    <dgm:pt modelId="{5361F887-0229-084B-B376-1C42826DE779}" type="parTrans" cxnId="{21E7E939-0EC8-704E-A483-2639765B9C02}">
      <dgm:prSet/>
      <dgm:spPr/>
      <dgm:t>
        <a:bodyPr/>
        <a:lstStyle/>
        <a:p>
          <a:endParaRPr lang="fr-FR"/>
        </a:p>
      </dgm:t>
    </dgm:pt>
    <dgm:pt modelId="{C367AD83-F650-E242-8E57-081F23791E73}" type="sibTrans" cxnId="{21E7E939-0EC8-704E-A483-2639765B9C02}">
      <dgm:prSet/>
      <dgm:spPr/>
      <dgm:t>
        <a:bodyPr/>
        <a:lstStyle/>
        <a:p>
          <a:endParaRPr lang="fr-FR"/>
        </a:p>
      </dgm:t>
    </dgm:pt>
    <dgm:pt modelId="{B8C671B6-BA51-0144-B7CF-054BFBF8228F}">
      <dgm:prSet phldrT="[Texte]" custT="1"/>
      <dgm:spPr/>
      <dgm:t>
        <a:bodyPr/>
        <a:lstStyle/>
        <a:p>
          <a:r>
            <a:rPr lang="fr-FR" sz="1600" dirty="0" smtClean="0"/>
            <a:t>Pathologie cartilage</a:t>
          </a:r>
          <a:endParaRPr lang="fr-FR" sz="1600" dirty="0"/>
        </a:p>
      </dgm:t>
    </dgm:pt>
    <dgm:pt modelId="{AF13D478-31C4-BD4D-BD94-B1DBAD659103}" type="parTrans" cxnId="{495C7E05-EB4D-CE41-90C1-9F3FE39C0328}">
      <dgm:prSet/>
      <dgm:spPr/>
      <dgm:t>
        <a:bodyPr/>
        <a:lstStyle/>
        <a:p>
          <a:endParaRPr lang="fr-FR"/>
        </a:p>
      </dgm:t>
    </dgm:pt>
    <dgm:pt modelId="{425F9F19-0352-C643-9621-4120ED9C692B}" type="sibTrans" cxnId="{495C7E05-EB4D-CE41-90C1-9F3FE39C0328}">
      <dgm:prSet/>
      <dgm:spPr/>
      <dgm:t>
        <a:bodyPr/>
        <a:lstStyle/>
        <a:p>
          <a:endParaRPr lang="fr-FR"/>
        </a:p>
      </dgm:t>
    </dgm:pt>
    <dgm:pt modelId="{47D672C6-6C1F-AC4A-982B-568C9ED4E35A}" type="pres">
      <dgm:prSet presAssocID="{10396D7D-3438-2148-9AEF-EE1F478903E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DC7D7F-9844-C443-ABBD-01B0373D700D}" type="pres">
      <dgm:prSet presAssocID="{10396D7D-3438-2148-9AEF-EE1F478903ED}" presName="radial" presStyleCnt="0">
        <dgm:presLayoutVars>
          <dgm:animLvl val="ctr"/>
        </dgm:presLayoutVars>
      </dgm:prSet>
      <dgm:spPr/>
    </dgm:pt>
    <dgm:pt modelId="{AA330043-7E24-964E-BF40-C582A1641490}" type="pres">
      <dgm:prSet presAssocID="{C15330E4-BFEC-784A-8715-FA0F79CF656A}" presName="centerShape" presStyleLbl="vennNode1" presStyleIdx="0" presStyleCnt="4"/>
      <dgm:spPr/>
      <dgm:t>
        <a:bodyPr/>
        <a:lstStyle/>
        <a:p>
          <a:endParaRPr lang="fr-FR"/>
        </a:p>
      </dgm:t>
    </dgm:pt>
    <dgm:pt modelId="{67316744-FDD7-5F4B-B9E1-FB08E40F67D3}" type="pres">
      <dgm:prSet presAssocID="{71D09F58-D432-0748-B389-B777376DC7C2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C83095-7BC0-9840-A252-61EA8CA00B60}" type="pres">
      <dgm:prSet presAssocID="{AB5FB51F-4132-8C46-B581-F9BE97FD342C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ACEDBB-855E-E84E-872F-AE8C7A0AB02F}" type="pres">
      <dgm:prSet presAssocID="{B8C671B6-BA51-0144-B7CF-054BFBF8228F}" presName="node" presStyleLbl="vennNode1" presStyleIdx="3" presStyleCnt="4" custScaleX="110788" custRadScaleRad="106748" custRadScaleInc="17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1E7E939-0EC8-704E-A483-2639765B9C02}" srcId="{C15330E4-BFEC-784A-8715-FA0F79CF656A}" destId="{AB5FB51F-4132-8C46-B581-F9BE97FD342C}" srcOrd="1" destOrd="0" parTransId="{5361F887-0229-084B-B376-1C42826DE779}" sibTransId="{C367AD83-F650-E242-8E57-081F23791E73}"/>
    <dgm:cxn modelId="{5758D7D8-2AB4-2344-9A0C-0560A715B809}" type="presOf" srcId="{71D09F58-D432-0748-B389-B777376DC7C2}" destId="{67316744-FDD7-5F4B-B9E1-FB08E40F67D3}" srcOrd="0" destOrd="0" presId="urn:microsoft.com/office/officeart/2005/8/layout/radial3"/>
    <dgm:cxn modelId="{481ED616-7698-674E-B5CD-5FE88FC81ACA}" srcId="{C15330E4-BFEC-784A-8715-FA0F79CF656A}" destId="{71D09F58-D432-0748-B389-B777376DC7C2}" srcOrd="0" destOrd="0" parTransId="{E9A8BBEB-978F-4B49-B77D-8ECEE9F191C7}" sibTransId="{3400E1E3-42BD-204A-A5D8-93E4DEDA6905}"/>
    <dgm:cxn modelId="{AEB2A179-6DAD-3B49-B310-7E84FCAEEBD3}" type="presOf" srcId="{B8C671B6-BA51-0144-B7CF-054BFBF8228F}" destId="{CDACEDBB-855E-E84E-872F-AE8C7A0AB02F}" srcOrd="0" destOrd="0" presId="urn:microsoft.com/office/officeart/2005/8/layout/radial3"/>
    <dgm:cxn modelId="{B972A473-AC23-514F-AEA7-4561B47E4830}" type="presOf" srcId="{AB5FB51F-4132-8C46-B581-F9BE97FD342C}" destId="{19C83095-7BC0-9840-A252-61EA8CA00B60}" srcOrd="0" destOrd="0" presId="urn:microsoft.com/office/officeart/2005/8/layout/radial3"/>
    <dgm:cxn modelId="{495C7E05-EB4D-CE41-90C1-9F3FE39C0328}" srcId="{C15330E4-BFEC-784A-8715-FA0F79CF656A}" destId="{B8C671B6-BA51-0144-B7CF-054BFBF8228F}" srcOrd="2" destOrd="0" parTransId="{AF13D478-31C4-BD4D-BD94-B1DBAD659103}" sibTransId="{425F9F19-0352-C643-9621-4120ED9C692B}"/>
    <dgm:cxn modelId="{17D89002-7C40-CB4E-B6E4-F51195704178}" type="presOf" srcId="{10396D7D-3438-2148-9AEF-EE1F478903ED}" destId="{47D672C6-6C1F-AC4A-982B-568C9ED4E35A}" srcOrd="0" destOrd="0" presId="urn:microsoft.com/office/officeart/2005/8/layout/radial3"/>
    <dgm:cxn modelId="{9B9FEFD7-9AE3-2D49-AFE2-76D6EFE8D887}" type="presOf" srcId="{C15330E4-BFEC-784A-8715-FA0F79CF656A}" destId="{AA330043-7E24-964E-BF40-C582A1641490}" srcOrd="0" destOrd="0" presId="urn:microsoft.com/office/officeart/2005/8/layout/radial3"/>
    <dgm:cxn modelId="{259DB23E-900A-C847-A568-0AA8AC824009}" srcId="{10396D7D-3438-2148-9AEF-EE1F478903ED}" destId="{C15330E4-BFEC-784A-8715-FA0F79CF656A}" srcOrd="0" destOrd="0" parTransId="{E9D47F54-207A-AD49-8D92-CCEDF829726F}" sibTransId="{C2AD9EE0-F67A-4145-99EC-BDFE98E44E63}"/>
    <dgm:cxn modelId="{37780C09-E5DA-1C4A-9D74-422C2E95AC24}" type="presParOf" srcId="{47D672C6-6C1F-AC4A-982B-568C9ED4E35A}" destId="{36DC7D7F-9844-C443-ABBD-01B0373D700D}" srcOrd="0" destOrd="0" presId="urn:microsoft.com/office/officeart/2005/8/layout/radial3"/>
    <dgm:cxn modelId="{FE6F7ED7-FCAE-DF43-A551-239A69EEEE96}" type="presParOf" srcId="{36DC7D7F-9844-C443-ABBD-01B0373D700D}" destId="{AA330043-7E24-964E-BF40-C582A1641490}" srcOrd="0" destOrd="0" presId="urn:microsoft.com/office/officeart/2005/8/layout/radial3"/>
    <dgm:cxn modelId="{8943EDB8-3FE8-8F46-9131-27BE9926512B}" type="presParOf" srcId="{36DC7D7F-9844-C443-ABBD-01B0373D700D}" destId="{67316744-FDD7-5F4B-B9E1-FB08E40F67D3}" srcOrd="1" destOrd="0" presId="urn:microsoft.com/office/officeart/2005/8/layout/radial3"/>
    <dgm:cxn modelId="{1B87BAE2-1B78-C143-8EB3-353238472198}" type="presParOf" srcId="{36DC7D7F-9844-C443-ABBD-01B0373D700D}" destId="{19C83095-7BC0-9840-A252-61EA8CA00B60}" srcOrd="2" destOrd="0" presId="urn:microsoft.com/office/officeart/2005/8/layout/radial3"/>
    <dgm:cxn modelId="{4EFB8AF6-DBF6-5D4E-8565-7414B4CA9EB8}" type="presParOf" srcId="{36DC7D7F-9844-C443-ABBD-01B0373D700D}" destId="{CDACEDBB-855E-E84E-872F-AE8C7A0AB02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CA7927-834A-A44E-A26C-94E0507876B3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35F7792-EF7A-A244-829E-6EFA088CDD21}">
      <dgm:prSet phldrT="[Texte]"/>
      <dgm:spPr/>
      <dgm:t>
        <a:bodyPr/>
        <a:lstStyle/>
        <a:p>
          <a:r>
            <a:rPr lang="fr-FR" dirty="0" smtClean="0"/>
            <a:t>Dérangement interne</a:t>
          </a:r>
          <a:endParaRPr lang="fr-FR" dirty="0"/>
        </a:p>
      </dgm:t>
    </dgm:pt>
    <dgm:pt modelId="{87093812-1EFA-724B-99E0-07A99FD19EFF}" type="parTrans" cxnId="{3DAB105C-EA11-AE43-9671-861D4E1AF378}">
      <dgm:prSet/>
      <dgm:spPr/>
      <dgm:t>
        <a:bodyPr/>
        <a:lstStyle/>
        <a:p>
          <a:endParaRPr lang="fr-FR"/>
        </a:p>
      </dgm:t>
    </dgm:pt>
    <dgm:pt modelId="{40F52AE8-B342-D547-AD3A-C219FFE88308}" type="sibTrans" cxnId="{3DAB105C-EA11-AE43-9671-861D4E1AF378}">
      <dgm:prSet/>
      <dgm:spPr/>
      <dgm:t>
        <a:bodyPr/>
        <a:lstStyle/>
        <a:p>
          <a:endParaRPr lang="fr-FR"/>
        </a:p>
      </dgm:t>
    </dgm:pt>
    <dgm:pt modelId="{CE0C4C19-D2A6-E845-A48B-3F883BEA2E6B}">
      <dgm:prSet phldrT="[Texte]"/>
      <dgm:spPr/>
      <dgm:t>
        <a:bodyPr/>
        <a:lstStyle/>
        <a:p>
          <a:r>
            <a:rPr lang="fr-FR" dirty="0" smtClean="0"/>
            <a:t>Pathologie méniscale</a:t>
          </a:r>
          <a:endParaRPr lang="fr-FR" dirty="0"/>
        </a:p>
      </dgm:t>
    </dgm:pt>
    <dgm:pt modelId="{CDEEF3D1-9EAD-C642-A7AD-EA4D7F34B176}" type="parTrans" cxnId="{6F923A07-2628-954E-A0B5-A9263240202A}">
      <dgm:prSet/>
      <dgm:spPr/>
      <dgm:t>
        <a:bodyPr/>
        <a:lstStyle/>
        <a:p>
          <a:endParaRPr lang="fr-FR"/>
        </a:p>
      </dgm:t>
    </dgm:pt>
    <dgm:pt modelId="{1FE995A7-44A4-C54A-B166-56146520ED38}" type="sibTrans" cxnId="{6F923A07-2628-954E-A0B5-A9263240202A}">
      <dgm:prSet/>
      <dgm:spPr/>
      <dgm:t>
        <a:bodyPr/>
        <a:lstStyle/>
        <a:p>
          <a:endParaRPr lang="fr-FR"/>
        </a:p>
      </dgm:t>
    </dgm:pt>
    <dgm:pt modelId="{37982C3C-0389-854C-AC03-13DB7548749E}">
      <dgm:prSet phldrT="[Texte]"/>
      <dgm:spPr/>
      <dgm:t>
        <a:bodyPr/>
        <a:lstStyle/>
        <a:p>
          <a:r>
            <a:rPr lang="fr-FR" dirty="0" smtClean="0"/>
            <a:t>Pathologie cartilage</a:t>
          </a:r>
          <a:endParaRPr lang="fr-FR" dirty="0"/>
        </a:p>
      </dgm:t>
    </dgm:pt>
    <dgm:pt modelId="{1E294C81-BEBD-704B-A6FB-E03D3027ED6E}" type="parTrans" cxnId="{6EBE3526-FC51-C046-BF19-DEF87499CB7B}">
      <dgm:prSet/>
      <dgm:spPr/>
      <dgm:t>
        <a:bodyPr/>
        <a:lstStyle/>
        <a:p>
          <a:endParaRPr lang="fr-FR"/>
        </a:p>
      </dgm:t>
    </dgm:pt>
    <dgm:pt modelId="{F007CC52-9A11-0540-AD06-A92846482EAC}" type="sibTrans" cxnId="{6EBE3526-FC51-C046-BF19-DEF87499CB7B}">
      <dgm:prSet/>
      <dgm:spPr/>
      <dgm:t>
        <a:bodyPr/>
        <a:lstStyle/>
        <a:p>
          <a:endParaRPr lang="fr-FR"/>
        </a:p>
      </dgm:t>
    </dgm:pt>
    <dgm:pt modelId="{7ACF57D1-88F9-EF4B-A80C-B761433708C8}" type="pres">
      <dgm:prSet presAssocID="{A6CA7927-834A-A44E-A26C-94E0507876B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4DD50FB-4C0F-5544-85FC-108F5CC7876C}" type="pres">
      <dgm:prSet presAssocID="{A6CA7927-834A-A44E-A26C-94E0507876B3}" presName="radial" presStyleCnt="0">
        <dgm:presLayoutVars>
          <dgm:animLvl val="ctr"/>
        </dgm:presLayoutVars>
      </dgm:prSet>
      <dgm:spPr/>
    </dgm:pt>
    <dgm:pt modelId="{5600476E-961A-5B44-AC58-FDD4928C99F8}" type="pres">
      <dgm:prSet presAssocID="{D35F7792-EF7A-A244-829E-6EFA088CDD21}" presName="centerShape" presStyleLbl="vennNode1" presStyleIdx="0" presStyleCnt="3"/>
      <dgm:spPr/>
      <dgm:t>
        <a:bodyPr/>
        <a:lstStyle/>
        <a:p>
          <a:endParaRPr lang="fr-FR"/>
        </a:p>
      </dgm:t>
    </dgm:pt>
    <dgm:pt modelId="{80931361-A28B-6C49-9A9C-2C3E21537257}" type="pres">
      <dgm:prSet presAssocID="{CE0C4C19-D2A6-E845-A48B-3F883BEA2E6B}" presName="node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3E274C-7508-CE40-BEA3-19CF479ADC1C}" type="pres">
      <dgm:prSet presAssocID="{37982C3C-0389-854C-AC03-13DB7548749E}" presName="node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BE3526-FC51-C046-BF19-DEF87499CB7B}" srcId="{D35F7792-EF7A-A244-829E-6EFA088CDD21}" destId="{37982C3C-0389-854C-AC03-13DB7548749E}" srcOrd="1" destOrd="0" parTransId="{1E294C81-BEBD-704B-A6FB-E03D3027ED6E}" sibTransId="{F007CC52-9A11-0540-AD06-A92846482EAC}"/>
    <dgm:cxn modelId="{72FF5E35-112A-554A-87F2-66AED622D533}" type="presOf" srcId="{CE0C4C19-D2A6-E845-A48B-3F883BEA2E6B}" destId="{80931361-A28B-6C49-9A9C-2C3E21537257}" srcOrd="0" destOrd="0" presId="urn:microsoft.com/office/officeart/2005/8/layout/radial3"/>
    <dgm:cxn modelId="{6DE89239-31A7-BE44-804D-ED6089186A6A}" type="presOf" srcId="{D35F7792-EF7A-A244-829E-6EFA088CDD21}" destId="{5600476E-961A-5B44-AC58-FDD4928C99F8}" srcOrd="0" destOrd="0" presId="urn:microsoft.com/office/officeart/2005/8/layout/radial3"/>
    <dgm:cxn modelId="{6F923A07-2628-954E-A0B5-A9263240202A}" srcId="{D35F7792-EF7A-A244-829E-6EFA088CDD21}" destId="{CE0C4C19-D2A6-E845-A48B-3F883BEA2E6B}" srcOrd="0" destOrd="0" parTransId="{CDEEF3D1-9EAD-C642-A7AD-EA4D7F34B176}" sibTransId="{1FE995A7-44A4-C54A-B166-56146520ED38}"/>
    <dgm:cxn modelId="{09FD6273-6B53-0643-BAD8-3AF80ACCDE25}" type="presOf" srcId="{37982C3C-0389-854C-AC03-13DB7548749E}" destId="{5E3E274C-7508-CE40-BEA3-19CF479ADC1C}" srcOrd="0" destOrd="0" presId="urn:microsoft.com/office/officeart/2005/8/layout/radial3"/>
    <dgm:cxn modelId="{4982203F-3BD0-6E48-9427-7BE6274B2C12}" type="presOf" srcId="{A6CA7927-834A-A44E-A26C-94E0507876B3}" destId="{7ACF57D1-88F9-EF4B-A80C-B761433708C8}" srcOrd="0" destOrd="0" presId="urn:microsoft.com/office/officeart/2005/8/layout/radial3"/>
    <dgm:cxn modelId="{3DAB105C-EA11-AE43-9671-861D4E1AF378}" srcId="{A6CA7927-834A-A44E-A26C-94E0507876B3}" destId="{D35F7792-EF7A-A244-829E-6EFA088CDD21}" srcOrd="0" destOrd="0" parTransId="{87093812-1EFA-724B-99E0-07A99FD19EFF}" sibTransId="{40F52AE8-B342-D547-AD3A-C219FFE88308}"/>
    <dgm:cxn modelId="{FB9FA501-7BA6-D14B-9C7F-7517B5EDCB9A}" type="presParOf" srcId="{7ACF57D1-88F9-EF4B-A80C-B761433708C8}" destId="{24DD50FB-4C0F-5544-85FC-108F5CC7876C}" srcOrd="0" destOrd="0" presId="urn:microsoft.com/office/officeart/2005/8/layout/radial3"/>
    <dgm:cxn modelId="{5E512F9F-6D0D-1849-9867-53DD2E29B008}" type="presParOf" srcId="{24DD50FB-4C0F-5544-85FC-108F5CC7876C}" destId="{5600476E-961A-5B44-AC58-FDD4928C99F8}" srcOrd="0" destOrd="0" presId="urn:microsoft.com/office/officeart/2005/8/layout/radial3"/>
    <dgm:cxn modelId="{A18DFA6B-550A-7E4C-84C4-8138AB18CE13}" type="presParOf" srcId="{24DD50FB-4C0F-5544-85FC-108F5CC7876C}" destId="{80931361-A28B-6C49-9A9C-2C3E21537257}" srcOrd="1" destOrd="0" presId="urn:microsoft.com/office/officeart/2005/8/layout/radial3"/>
    <dgm:cxn modelId="{29D5BC5F-0CCB-464F-BA54-2ECABB462AB1}" type="presParOf" srcId="{24DD50FB-4C0F-5544-85FC-108F5CC7876C}" destId="{5E3E274C-7508-CE40-BEA3-19CF479ADC1C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6622C5-03F5-8B4C-9E70-FBFCB52F17BB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7BB455D-48C0-1643-8B96-98D94F0D21E1}">
      <dgm:prSet phldrT="[Texte]"/>
      <dgm:spPr/>
      <dgm:t>
        <a:bodyPr/>
        <a:lstStyle/>
        <a:p>
          <a:r>
            <a:rPr lang="fr-FR" dirty="0" smtClean="0"/>
            <a:t>Claquement</a:t>
          </a:r>
        </a:p>
        <a:p>
          <a:r>
            <a:rPr lang="fr-FR" dirty="0" smtClean="0"/>
            <a:t>Craquement</a:t>
          </a:r>
          <a:endParaRPr lang="fr-FR" dirty="0"/>
        </a:p>
      </dgm:t>
    </dgm:pt>
    <dgm:pt modelId="{ED38DE01-FB61-514D-A8D7-8494BDEFA7CC}" type="parTrans" cxnId="{EE2CF219-4F7F-2C42-A67A-100B40F2F8EE}">
      <dgm:prSet/>
      <dgm:spPr/>
      <dgm:t>
        <a:bodyPr/>
        <a:lstStyle/>
        <a:p>
          <a:endParaRPr lang="fr-FR"/>
        </a:p>
      </dgm:t>
    </dgm:pt>
    <dgm:pt modelId="{60A72E4E-96D8-5D4A-BD22-773D843365D4}" type="sibTrans" cxnId="{EE2CF219-4F7F-2C42-A67A-100B40F2F8EE}">
      <dgm:prSet/>
      <dgm:spPr/>
      <dgm:t>
        <a:bodyPr/>
        <a:lstStyle/>
        <a:p>
          <a:endParaRPr lang="fr-FR"/>
        </a:p>
      </dgm:t>
    </dgm:pt>
    <dgm:pt modelId="{67475B32-4998-4844-B3A7-D18A534201F6}">
      <dgm:prSet phldrT="[Texte]"/>
      <dgm:spPr/>
      <dgm:t>
        <a:bodyPr/>
        <a:lstStyle/>
        <a:p>
          <a:r>
            <a:rPr lang="fr-FR" dirty="0" smtClean="0"/>
            <a:t>RIEN</a:t>
          </a:r>
          <a:endParaRPr lang="fr-FR" dirty="0"/>
        </a:p>
      </dgm:t>
    </dgm:pt>
    <dgm:pt modelId="{AD5DF577-2338-5846-BFA6-B63A4B51E480}" type="parTrans" cxnId="{0E3C4133-4F37-994E-9FF2-C664B30C55DB}">
      <dgm:prSet/>
      <dgm:spPr/>
      <dgm:t>
        <a:bodyPr/>
        <a:lstStyle/>
        <a:p>
          <a:endParaRPr lang="fr-FR"/>
        </a:p>
      </dgm:t>
    </dgm:pt>
    <dgm:pt modelId="{E3681C90-4FB2-8F47-886D-DE1E2B54075A}" type="sibTrans" cxnId="{0E3C4133-4F37-994E-9FF2-C664B30C55DB}">
      <dgm:prSet/>
      <dgm:spPr/>
      <dgm:t>
        <a:bodyPr/>
        <a:lstStyle/>
        <a:p>
          <a:endParaRPr lang="fr-FR"/>
        </a:p>
      </dgm:t>
    </dgm:pt>
    <dgm:pt modelId="{44E4122A-6310-674D-BEF3-D62FE2230C0B}">
      <dgm:prSet phldrT="[Texte]"/>
      <dgm:spPr/>
      <dgm:t>
        <a:bodyPr/>
        <a:lstStyle/>
        <a:p>
          <a:r>
            <a:rPr lang="fr-FR" dirty="0" smtClean="0"/>
            <a:t>Pathologie tendineuse</a:t>
          </a:r>
          <a:endParaRPr lang="fr-FR" dirty="0"/>
        </a:p>
      </dgm:t>
    </dgm:pt>
    <dgm:pt modelId="{B5377B2D-E2B1-7E4C-8714-F7F5861D7DCE}" type="parTrans" cxnId="{9BF25F1E-C8ED-D14A-B7A2-FA51A914CF5C}">
      <dgm:prSet/>
      <dgm:spPr/>
      <dgm:t>
        <a:bodyPr/>
        <a:lstStyle/>
        <a:p>
          <a:endParaRPr lang="fr-FR"/>
        </a:p>
      </dgm:t>
    </dgm:pt>
    <dgm:pt modelId="{30A656F6-5D2F-044A-892E-A2E5E0ADB991}" type="sibTrans" cxnId="{9BF25F1E-C8ED-D14A-B7A2-FA51A914CF5C}">
      <dgm:prSet/>
      <dgm:spPr/>
      <dgm:t>
        <a:bodyPr/>
        <a:lstStyle/>
        <a:p>
          <a:endParaRPr lang="fr-FR"/>
        </a:p>
      </dgm:t>
    </dgm:pt>
    <dgm:pt modelId="{CF94CAC9-43B6-D542-90D4-2174B7102B68}">
      <dgm:prSet phldrT="[Texte]"/>
      <dgm:spPr/>
      <dgm:t>
        <a:bodyPr/>
        <a:lstStyle/>
        <a:p>
          <a:r>
            <a:rPr lang="fr-FR" dirty="0" smtClean="0"/>
            <a:t>Pathologie cartilagineuse</a:t>
          </a:r>
          <a:endParaRPr lang="fr-FR" dirty="0"/>
        </a:p>
      </dgm:t>
    </dgm:pt>
    <dgm:pt modelId="{EAAB2DB9-872B-6549-B66B-FD0605F38053}" type="parTrans" cxnId="{1646E110-2333-2E46-BAC8-9F87B2F7DFF8}">
      <dgm:prSet/>
      <dgm:spPr/>
      <dgm:t>
        <a:bodyPr/>
        <a:lstStyle/>
        <a:p>
          <a:endParaRPr lang="fr-FR"/>
        </a:p>
      </dgm:t>
    </dgm:pt>
    <dgm:pt modelId="{D89BFD6F-298E-9A47-BA93-5094AB98597D}" type="sibTrans" cxnId="{1646E110-2333-2E46-BAC8-9F87B2F7DFF8}">
      <dgm:prSet/>
      <dgm:spPr/>
      <dgm:t>
        <a:bodyPr/>
        <a:lstStyle/>
        <a:p>
          <a:endParaRPr lang="fr-FR"/>
        </a:p>
      </dgm:t>
    </dgm:pt>
    <dgm:pt modelId="{0B63FE66-1240-CC48-AE2B-561F81559C52}">
      <dgm:prSet phldrT="[Texte]"/>
      <dgm:spPr/>
      <dgm:t>
        <a:bodyPr/>
        <a:lstStyle/>
        <a:p>
          <a:r>
            <a:rPr lang="fr-FR" dirty="0" smtClean="0"/>
            <a:t>Pathologie méniscale</a:t>
          </a:r>
          <a:endParaRPr lang="fr-FR" dirty="0"/>
        </a:p>
      </dgm:t>
    </dgm:pt>
    <dgm:pt modelId="{76B20665-1672-CD48-A486-671413C6ECA4}" type="parTrans" cxnId="{C1827E3D-2A9D-384E-A8D0-47C0201AD7EE}">
      <dgm:prSet/>
      <dgm:spPr/>
      <dgm:t>
        <a:bodyPr/>
        <a:lstStyle/>
        <a:p>
          <a:endParaRPr lang="fr-FR"/>
        </a:p>
      </dgm:t>
    </dgm:pt>
    <dgm:pt modelId="{BFDFE6FB-5322-3F42-B479-6C2A45B27E55}" type="sibTrans" cxnId="{C1827E3D-2A9D-384E-A8D0-47C0201AD7EE}">
      <dgm:prSet/>
      <dgm:spPr/>
      <dgm:t>
        <a:bodyPr/>
        <a:lstStyle/>
        <a:p>
          <a:endParaRPr lang="fr-FR"/>
        </a:p>
      </dgm:t>
    </dgm:pt>
    <dgm:pt modelId="{EE1A9E12-C5F0-784F-8E62-BBC5A729A032}">
      <dgm:prSet/>
      <dgm:spPr/>
      <dgm:t>
        <a:bodyPr/>
        <a:lstStyle/>
        <a:p>
          <a:r>
            <a:rPr lang="fr-FR" dirty="0" smtClean="0"/>
            <a:t>Pathologie rotulienne</a:t>
          </a:r>
          <a:endParaRPr lang="fr-FR" dirty="0"/>
        </a:p>
      </dgm:t>
    </dgm:pt>
    <dgm:pt modelId="{E3CFF954-1C38-8E45-8A4E-7DC565EA3EE5}" type="parTrans" cxnId="{54CF7FA2-BA1F-4A4A-9777-4FC47CA72B9E}">
      <dgm:prSet/>
      <dgm:spPr/>
      <dgm:t>
        <a:bodyPr/>
        <a:lstStyle/>
        <a:p>
          <a:endParaRPr lang="fr-FR"/>
        </a:p>
      </dgm:t>
    </dgm:pt>
    <dgm:pt modelId="{002B40A3-2EE8-CB47-8720-64348A5FBCA4}" type="sibTrans" cxnId="{54CF7FA2-BA1F-4A4A-9777-4FC47CA72B9E}">
      <dgm:prSet/>
      <dgm:spPr/>
      <dgm:t>
        <a:bodyPr/>
        <a:lstStyle/>
        <a:p>
          <a:endParaRPr lang="fr-FR"/>
        </a:p>
      </dgm:t>
    </dgm:pt>
    <dgm:pt modelId="{FA944121-DA54-5A4B-B8FF-ABA25B92A046}" type="pres">
      <dgm:prSet presAssocID="{666622C5-03F5-8B4C-9E70-FBFCB52F17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D6F2FD-2BB3-5F43-8F7D-A69A046DD583}" type="pres">
      <dgm:prSet presAssocID="{666622C5-03F5-8B4C-9E70-FBFCB52F17BB}" presName="radial" presStyleCnt="0">
        <dgm:presLayoutVars>
          <dgm:animLvl val="ctr"/>
        </dgm:presLayoutVars>
      </dgm:prSet>
      <dgm:spPr/>
    </dgm:pt>
    <dgm:pt modelId="{5FBC302D-071A-9646-A228-CE7AFC9CF8BF}" type="pres">
      <dgm:prSet presAssocID="{B7BB455D-48C0-1643-8B96-98D94F0D21E1}" presName="centerShape" presStyleLbl="vennNode1" presStyleIdx="0" presStyleCnt="6"/>
      <dgm:spPr/>
      <dgm:t>
        <a:bodyPr/>
        <a:lstStyle/>
        <a:p>
          <a:endParaRPr lang="fr-FR"/>
        </a:p>
      </dgm:t>
    </dgm:pt>
    <dgm:pt modelId="{CCEF2EAF-0872-3A47-8D67-4612EE4110FA}" type="pres">
      <dgm:prSet presAssocID="{67475B32-4998-4844-B3A7-D18A534201F6}" presName="node" presStyleLbl="vennNode1" presStyleIdx="1" presStyleCnt="6" custRadScaleRad="1047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B6806F-0C0B-7C48-842D-82D252B67BD2}" type="pres">
      <dgm:prSet presAssocID="{44E4122A-6310-674D-BEF3-D62FE2230C0B}" presName="node" presStyleLbl="vennNode1" presStyleIdx="2" presStyleCnt="6" custRadScaleRad="105671" custRadScaleInc="13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5E1F0C-5765-1444-B26D-38095A1C9C28}" type="pres">
      <dgm:prSet presAssocID="{CF94CAC9-43B6-D542-90D4-2174B7102B68}" presName="node" presStyleLbl="vennNode1" presStyleIdx="3" presStyleCnt="6" custRadScaleRad="102411" custRadScaleInc="13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512588-FB27-0946-9FA5-5322EE1331DE}" type="pres">
      <dgm:prSet presAssocID="{EE1A9E12-C5F0-784F-8E62-BBC5A729A032}" presName="node" presStyleLbl="vennNode1" presStyleIdx="4" presStyleCnt="6" custRadScaleRad="106139" custRadScaleInc="25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3CD231-30C1-AA4C-BFBA-DFE18AA4969D}" type="pres">
      <dgm:prSet presAssocID="{0B63FE66-1240-CC48-AE2B-561F81559C52}" presName="node" presStyleLbl="vennNode1" presStyleIdx="5" presStyleCnt="6" custRadScaleRad="105671" custRadScaleInc="-13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21453D-238F-F744-B877-6EF94C79806B}" type="presOf" srcId="{0B63FE66-1240-CC48-AE2B-561F81559C52}" destId="{323CD231-30C1-AA4C-BFBA-DFE18AA4969D}" srcOrd="0" destOrd="0" presId="urn:microsoft.com/office/officeart/2005/8/layout/radial3"/>
    <dgm:cxn modelId="{83172F1D-B860-BE4D-9FC5-D3DF273E32AE}" type="presOf" srcId="{67475B32-4998-4844-B3A7-D18A534201F6}" destId="{CCEF2EAF-0872-3A47-8D67-4612EE4110FA}" srcOrd="0" destOrd="0" presId="urn:microsoft.com/office/officeart/2005/8/layout/radial3"/>
    <dgm:cxn modelId="{AB3D01AB-85BC-2545-923D-22253949CE3C}" type="presOf" srcId="{B7BB455D-48C0-1643-8B96-98D94F0D21E1}" destId="{5FBC302D-071A-9646-A228-CE7AFC9CF8BF}" srcOrd="0" destOrd="0" presId="urn:microsoft.com/office/officeart/2005/8/layout/radial3"/>
    <dgm:cxn modelId="{8381EDD0-12AF-9648-9A62-841664A062AD}" type="presOf" srcId="{EE1A9E12-C5F0-784F-8E62-BBC5A729A032}" destId="{17512588-FB27-0946-9FA5-5322EE1331DE}" srcOrd="0" destOrd="0" presId="urn:microsoft.com/office/officeart/2005/8/layout/radial3"/>
    <dgm:cxn modelId="{54CF7FA2-BA1F-4A4A-9777-4FC47CA72B9E}" srcId="{B7BB455D-48C0-1643-8B96-98D94F0D21E1}" destId="{EE1A9E12-C5F0-784F-8E62-BBC5A729A032}" srcOrd="3" destOrd="0" parTransId="{E3CFF954-1C38-8E45-8A4E-7DC565EA3EE5}" sibTransId="{002B40A3-2EE8-CB47-8720-64348A5FBCA4}"/>
    <dgm:cxn modelId="{1646E110-2333-2E46-BAC8-9F87B2F7DFF8}" srcId="{B7BB455D-48C0-1643-8B96-98D94F0D21E1}" destId="{CF94CAC9-43B6-D542-90D4-2174B7102B68}" srcOrd="2" destOrd="0" parTransId="{EAAB2DB9-872B-6549-B66B-FD0605F38053}" sibTransId="{D89BFD6F-298E-9A47-BA93-5094AB98597D}"/>
    <dgm:cxn modelId="{EE2CF219-4F7F-2C42-A67A-100B40F2F8EE}" srcId="{666622C5-03F5-8B4C-9E70-FBFCB52F17BB}" destId="{B7BB455D-48C0-1643-8B96-98D94F0D21E1}" srcOrd="0" destOrd="0" parTransId="{ED38DE01-FB61-514D-A8D7-8494BDEFA7CC}" sibTransId="{60A72E4E-96D8-5D4A-BD22-773D843365D4}"/>
    <dgm:cxn modelId="{1AC3CFF1-9C30-0144-A289-B4179A94589A}" type="presOf" srcId="{666622C5-03F5-8B4C-9E70-FBFCB52F17BB}" destId="{FA944121-DA54-5A4B-B8FF-ABA25B92A046}" srcOrd="0" destOrd="0" presId="urn:microsoft.com/office/officeart/2005/8/layout/radial3"/>
    <dgm:cxn modelId="{9BF25F1E-C8ED-D14A-B7A2-FA51A914CF5C}" srcId="{B7BB455D-48C0-1643-8B96-98D94F0D21E1}" destId="{44E4122A-6310-674D-BEF3-D62FE2230C0B}" srcOrd="1" destOrd="0" parTransId="{B5377B2D-E2B1-7E4C-8714-F7F5861D7DCE}" sibTransId="{30A656F6-5D2F-044A-892E-A2E5E0ADB991}"/>
    <dgm:cxn modelId="{C1827E3D-2A9D-384E-A8D0-47C0201AD7EE}" srcId="{B7BB455D-48C0-1643-8B96-98D94F0D21E1}" destId="{0B63FE66-1240-CC48-AE2B-561F81559C52}" srcOrd="4" destOrd="0" parTransId="{76B20665-1672-CD48-A486-671413C6ECA4}" sibTransId="{BFDFE6FB-5322-3F42-B479-6C2A45B27E55}"/>
    <dgm:cxn modelId="{0E3C4133-4F37-994E-9FF2-C664B30C55DB}" srcId="{B7BB455D-48C0-1643-8B96-98D94F0D21E1}" destId="{67475B32-4998-4844-B3A7-D18A534201F6}" srcOrd="0" destOrd="0" parTransId="{AD5DF577-2338-5846-BFA6-B63A4B51E480}" sibTransId="{E3681C90-4FB2-8F47-886D-DE1E2B54075A}"/>
    <dgm:cxn modelId="{CCB18D50-A16F-B042-AC8A-376C788E26DB}" type="presOf" srcId="{CF94CAC9-43B6-D542-90D4-2174B7102B68}" destId="{EF5E1F0C-5765-1444-B26D-38095A1C9C28}" srcOrd="0" destOrd="0" presId="urn:microsoft.com/office/officeart/2005/8/layout/radial3"/>
    <dgm:cxn modelId="{E1C842E5-C091-534B-9981-8FA1727C86A3}" type="presOf" srcId="{44E4122A-6310-674D-BEF3-D62FE2230C0B}" destId="{99B6806F-0C0B-7C48-842D-82D252B67BD2}" srcOrd="0" destOrd="0" presId="urn:microsoft.com/office/officeart/2005/8/layout/radial3"/>
    <dgm:cxn modelId="{0C4974BF-CA42-8E42-9426-A160D95273BD}" type="presParOf" srcId="{FA944121-DA54-5A4B-B8FF-ABA25B92A046}" destId="{34D6F2FD-2BB3-5F43-8F7D-A69A046DD583}" srcOrd="0" destOrd="0" presId="urn:microsoft.com/office/officeart/2005/8/layout/radial3"/>
    <dgm:cxn modelId="{49DB36AD-0386-4C4B-8FD4-2C6512C2748C}" type="presParOf" srcId="{34D6F2FD-2BB3-5F43-8F7D-A69A046DD583}" destId="{5FBC302D-071A-9646-A228-CE7AFC9CF8BF}" srcOrd="0" destOrd="0" presId="urn:microsoft.com/office/officeart/2005/8/layout/radial3"/>
    <dgm:cxn modelId="{F77FAA47-BD3B-B641-A150-0286D883DF97}" type="presParOf" srcId="{34D6F2FD-2BB3-5F43-8F7D-A69A046DD583}" destId="{CCEF2EAF-0872-3A47-8D67-4612EE4110FA}" srcOrd="1" destOrd="0" presId="urn:microsoft.com/office/officeart/2005/8/layout/radial3"/>
    <dgm:cxn modelId="{E9D66009-B750-414B-9B1C-82B62A4B6E9A}" type="presParOf" srcId="{34D6F2FD-2BB3-5F43-8F7D-A69A046DD583}" destId="{99B6806F-0C0B-7C48-842D-82D252B67BD2}" srcOrd="2" destOrd="0" presId="urn:microsoft.com/office/officeart/2005/8/layout/radial3"/>
    <dgm:cxn modelId="{2F8CDB88-481B-C14C-BFAC-7A148C2C2FB0}" type="presParOf" srcId="{34D6F2FD-2BB3-5F43-8F7D-A69A046DD583}" destId="{EF5E1F0C-5765-1444-B26D-38095A1C9C28}" srcOrd="3" destOrd="0" presId="urn:microsoft.com/office/officeart/2005/8/layout/radial3"/>
    <dgm:cxn modelId="{EBCAC4E6-A637-2245-9788-18674E02F614}" type="presParOf" srcId="{34D6F2FD-2BB3-5F43-8F7D-A69A046DD583}" destId="{17512588-FB27-0946-9FA5-5322EE1331DE}" srcOrd="4" destOrd="0" presId="urn:microsoft.com/office/officeart/2005/8/layout/radial3"/>
    <dgm:cxn modelId="{79D67AB1-3E49-F244-BBC2-C21380775E39}" type="presParOf" srcId="{34D6F2FD-2BB3-5F43-8F7D-A69A046DD583}" destId="{323CD231-30C1-AA4C-BFBA-DFE18AA4969D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110049-713F-4144-BCAE-5ABD34C164EA}">
      <dsp:nvSpPr>
        <dsp:cNvPr id="0" name=""/>
        <dsp:cNvSpPr/>
      </dsp:nvSpPr>
      <dsp:spPr>
        <a:xfrm>
          <a:off x="0" y="12310"/>
          <a:ext cx="4501341" cy="450134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Epanchement articulaire</a:t>
          </a:r>
          <a:endParaRPr lang="fr-FR" sz="3600" kern="1200" dirty="0"/>
        </a:p>
      </dsp:txBody>
      <dsp:txXfrm>
        <a:off x="628565" y="543115"/>
        <a:ext cx="2595368" cy="3439731"/>
      </dsp:txXfrm>
    </dsp:sp>
    <dsp:sp modelId="{FF90345D-C730-6444-8A34-598F17331BA8}">
      <dsp:nvSpPr>
        <dsp:cNvPr id="0" name=""/>
        <dsp:cNvSpPr/>
      </dsp:nvSpPr>
      <dsp:spPr>
        <a:xfrm>
          <a:off x="3728258" y="12310"/>
          <a:ext cx="4501341" cy="450134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Toute pathologie articulaire</a:t>
          </a:r>
          <a:endParaRPr lang="fr-FR" sz="3600" kern="1200" dirty="0"/>
        </a:p>
      </dsp:txBody>
      <dsp:txXfrm>
        <a:off x="5005666" y="543115"/>
        <a:ext cx="2595368" cy="34397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2B101-074A-A242-9700-90FB7E2B055B}">
      <dsp:nvSpPr>
        <dsp:cNvPr id="0" name=""/>
        <dsp:cNvSpPr/>
      </dsp:nvSpPr>
      <dsp:spPr>
        <a:xfrm>
          <a:off x="2435712" y="1184889"/>
          <a:ext cx="2746672" cy="27466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/>
            <a:t>Douleur</a:t>
          </a:r>
          <a:endParaRPr lang="fr-FR" sz="4400" kern="1200" dirty="0"/>
        </a:p>
      </dsp:txBody>
      <dsp:txXfrm>
        <a:off x="2435712" y="1184889"/>
        <a:ext cx="2746672" cy="2746672"/>
      </dsp:txXfrm>
    </dsp:sp>
    <dsp:sp modelId="{46864EB3-6918-DA49-B75B-C681FAEB36DC}">
      <dsp:nvSpPr>
        <dsp:cNvPr id="0" name=""/>
        <dsp:cNvSpPr/>
      </dsp:nvSpPr>
      <dsp:spPr>
        <a:xfrm>
          <a:off x="3122381" y="84741"/>
          <a:ext cx="1373336" cy="137333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méniscale</a:t>
          </a:r>
          <a:endParaRPr lang="fr-FR" sz="1600" kern="1200" dirty="0"/>
        </a:p>
      </dsp:txBody>
      <dsp:txXfrm>
        <a:off x="3122381" y="84741"/>
        <a:ext cx="1373336" cy="1373336"/>
      </dsp:txXfrm>
    </dsp:sp>
    <dsp:sp modelId="{BA2486D1-5AB9-014D-AF9A-C19F33ADCE4E}">
      <dsp:nvSpPr>
        <dsp:cNvPr id="0" name=""/>
        <dsp:cNvSpPr/>
      </dsp:nvSpPr>
      <dsp:spPr>
        <a:xfrm>
          <a:off x="4743642" y="1319401"/>
          <a:ext cx="1529539" cy="137333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 cartilage</a:t>
          </a:r>
          <a:endParaRPr lang="fr-FR" sz="1600" kern="1200" dirty="0"/>
        </a:p>
      </dsp:txBody>
      <dsp:txXfrm>
        <a:off x="4743642" y="1319401"/>
        <a:ext cx="1529539" cy="1373336"/>
      </dsp:txXfrm>
    </dsp:sp>
    <dsp:sp modelId="{DCC11338-5F40-0444-A26E-1CCBF6E9ADC7}">
      <dsp:nvSpPr>
        <dsp:cNvPr id="0" name=""/>
        <dsp:cNvSpPr/>
      </dsp:nvSpPr>
      <dsp:spPr>
        <a:xfrm>
          <a:off x="4079828" y="3317122"/>
          <a:ext cx="1558970" cy="137333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ligamentaire</a:t>
          </a:r>
          <a:endParaRPr lang="fr-FR" sz="1600" kern="1200" dirty="0"/>
        </a:p>
      </dsp:txBody>
      <dsp:txXfrm>
        <a:off x="4079828" y="3317122"/>
        <a:ext cx="1558970" cy="1373336"/>
      </dsp:txXfrm>
    </dsp:sp>
    <dsp:sp modelId="{A245B52D-F485-4249-A3A8-14DBFF45C167}">
      <dsp:nvSpPr>
        <dsp:cNvPr id="0" name=""/>
        <dsp:cNvSpPr/>
      </dsp:nvSpPr>
      <dsp:spPr>
        <a:xfrm>
          <a:off x="2072116" y="3317122"/>
          <a:ext cx="1373336" cy="137333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 tendineuse</a:t>
          </a:r>
          <a:endParaRPr lang="fr-FR" sz="1600" kern="1200" dirty="0"/>
        </a:p>
      </dsp:txBody>
      <dsp:txXfrm>
        <a:off x="2072116" y="3317122"/>
        <a:ext cx="1373336" cy="1373336"/>
      </dsp:txXfrm>
    </dsp:sp>
    <dsp:sp modelId="{EA533A33-58D1-9C45-8665-013632FA1BB8}">
      <dsp:nvSpPr>
        <dsp:cNvPr id="0" name=""/>
        <dsp:cNvSpPr/>
      </dsp:nvSpPr>
      <dsp:spPr>
        <a:xfrm>
          <a:off x="1423017" y="1319401"/>
          <a:ext cx="1373336" cy="137333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rotulienne</a:t>
          </a:r>
          <a:endParaRPr lang="fr-FR" sz="1600" kern="1200" dirty="0"/>
        </a:p>
      </dsp:txBody>
      <dsp:txXfrm>
        <a:off x="1423017" y="1319401"/>
        <a:ext cx="1373336" cy="13733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A3BA6D-173D-B64C-8DF3-C72FFB80014D}">
      <dsp:nvSpPr>
        <dsp:cNvPr id="0" name=""/>
        <dsp:cNvSpPr/>
      </dsp:nvSpPr>
      <dsp:spPr>
        <a:xfrm>
          <a:off x="1808565" y="1189854"/>
          <a:ext cx="2496343" cy="249634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Instabilité</a:t>
          </a:r>
          <a:endParaRPr lang="fr-FR" sz="3300" kern="1200" dirty="0"/>
        </a:p>
      </dsp:txBody>
      <dsp:txXfrm>
        <a:off x="1808565" y="1189854"/>
        <a:ext cx="2496343" cy="2496343"/>
      </dsp:txXfrm>
    </dsp:sp>
    <dsp:sp modelId="{0FEA388B-BD91-4948-B699-A94C3B0F0BF7}">
      <dsp:nvSpPr>
        <dsp:cNvPr id="0" name=""/>
        <dsp:cNvSpPr/>
      </dsp:nvSpPr>
      <dsp:spPr>
        <a:xfrm>
          <a:off x="2294734" y="126998"/>
          <a:ext cx="1524005" cy="124817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 Pathologie ligamentaire</a:t>
          </a:r>
          <a:endParaRPr lang="fr-FR" sz="1600" kern="1200" dirty="0"/>
        </a:p>
      </dsp:txBody>
      <dsp:txXfrm>
        <a:off x="2294734" y="126998"/>
        <a:ext cx="1524005" cy="1248171"/>
      </dsp:txXfrm>
    </dsp:sp>
    <dsp:sp modelId="{74319578-479A-944C-BF20-6A2993EC9496}">
      <dsp:nvSpPr>
        <dsp:cNvPr id="0" name=""/>
        <dsp:cNvSpPr/>
      </dsp:nvSpPr>
      <dsp:spPr>
        <a:xfrm>
          <a:off x="3853021" y="2625985"/>
          <a:ext cx="1404767" cy="124817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cartilage</a:t>
          </a:r>
          <a:endParaRPr lang="fr-FR" sz="1600" kern="1200" dirty="0"/>
        </a:p>
      </dsp:txBody>
      <dsp:txXfrm>
        <a:off x="3853021" y="2625985"/>
        <a:ext cx="1404767" cy="1248171"/>
      </dsp:txXfrm>
    </dsp:sp>
    <dsp:sp modelId="{7FE51835-6DF4-B548-A0B0-133C1CCD7516}">
      <dsp:nvSpPr>
        <dsp:cNvPr id="0" name=""/>
        <dsp:cNvSpPr/>
      </dsp:nvSpPr>
      <dsp:spPr>
        <a:xfrm>
          <a:off x="693892" y="2626012"/>
          <a:ext cx="1439716" cy="124817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rotulienne</a:t>
          </a:r>
          <a:endParaRPr lang="fr-FR" sz="1600" kern="1200" dirty="0"/>
        </a:p>
      </dsp:txBody>
      <dsp:txXfrm>
        <a:off x="693892" y="2626012"/>
        <a:ext cx="1439716" cy="12481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30043-7E24-964E-BF40-C582A1641490}">
      <dsp:nvSpPr>
        <dsp:cNvPr id="0" name=""/>
        <dsp:cNvSpPr/>
      </dsp:nvSpPr>
      <dsp:spPr>
        <a:xfrm>
          <a:off x="2762235" y="1325107"/>
          <a:ext cx="2780108" cy="278010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600" kern="1200" dirty="0" smtClean="0"/>
            <a:t>Blocage</a:t>
          </a:r>
          <a:endParaRPr lang="fr-FR" sz="4600" kern="1200" dirty="0"/>
        </a:p>
      </dsp:txBody>
      <dsp:txXfrm>
        <a:off x="2762235" y="1325107"/>
        <a:ext cx="2780108" cy="2780108"/>
      </dsp:txXfrm>
    </dsp:sp>
    <dsp:sp modelId="{67316744-FDD7-5F4B-B9E1-FB08E40F67D3}">
      <dsp:nvSpPr>
        <dsp:cNvPr id="0" name=""/>
        <dsp:cNvSpPr/>
      </dsp:nvSpPr>
      <dsp:spPr>
        <a:xfrm>
          <a:off x="3457262" y="211414"/>
          <a:ext cx="1390054" cy="13900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 méniscale</a:t>
          </a:r>
          <a:endParaRPr lang="fr-FR" sz="1600" kern="1200" dirty="0"/>
        </a:p>
      </dsp:txBody>
      <dsp:txXfrm>
        <a:off x="3457262" y="211414"/>
        <a:ext cx="1390054" cy="1390054"/>
      </dsp:txXfrm>
    </dsp:sp>
    <dsp:sp modelId="{19C83095-7BC0-9840-A252-61EA8CA00B60}">
      <dsp:nvSpPr>
        <dsp:cNvPr id="0" name=""/>
        <dsp:cNvSpPr/>
      </dsp:nvSpPr>
      <dsp:spPr>
        <a:xfrm>
          <a:off x="5023660" y="2924494"/>
          <a:ext cx="1390054" cy="13900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 rotulienne</a:t>
          </a:r>
          <a:endParaRPr lang="fr-FR" sz="1600" kern="1200" dirty="0"/>
        </a:p>
      </dsp:txBody>
      <dsp:txXfrm>
        <a:off x="5023660" y="2924494"/>
        <a:ext cx="1390054" cy="1390054"/>
      </dsp:txXfrm>
    </dsp:sp>
    <dsp:sp modelId="{CDACEDBB-855E-E84E-872F-AE8C7A0AB02F}">
      <dsp:nvSpPr>
        <dsp:cNvPr id="0" name=""/>
        <dsp:cNvSpPr/>
      </dsp:nvSpPr>
      <dsp:spPr>
        <a:xfrm>
          <a:off x="1676406" y="2924493"/>
          <a:ext cx="1540013" cy="13900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Pathologie cartilage</a:t>
          </a:r>
          <a:endParaRPr lang="fr-FR" sz="1600" kern="1200" dirty="0"/>
        </a:p>
      </dsp:txBody>
      <dsp:txXfrm>
        <a:off x="1676406" y="2924493"/>
        <a:ext cx="1540013" cy="139005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00476E-961A-5B44-AC58-FDD4928C99F8}">
      <dsp:nvSpPr>
        <dsp:cNvPr id="0" name=""/>
        <dsp:cNvSpPr/>
      </dsp:nvSpPr>
      <dsp:spPr>
        <a:xfrm>
          <a:off x="2627082" y="1194364"/>
          <a:ext cx="2975434" cy="29754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Dérangement interne</a:t>
          </a:r>
          <a:endParaRPr lang="fr-FR" sz="2800" kern="1200" dirty="0"/>
        </a:p>
      </dsp:txBody>
      <dsp:txXfrm>
        <a:off x="2627082" y="1194364"/>
        <a:ext cx="2975434" cy="2975434"/>
      </dsp:txXfrm>
    </dsp:sp>
    <dsp:sp modelId="{80931361-A28B-6C49-9A9C-2C3E21537257}">
      <dsp:nvSpPr>
        <dsp:cNvPr id="0" name=""/>
        <dsp:cNvSpPr/>
      </dsp:nvSpPr>
      <dsp:spPr>
        <a:xfrm>
          <a:off x="3370941" y="531"/>
          <a:ext cx="1487717" cy="148771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Pathologie méniscale</a:t>
          </a:r>
          <a:endParaRPr lang="fr-FR" sz="1800" kern="1200" dirty="0"/>
        </a:p>
      </dsp:txBody>
      <dsp:txXfrm>
        <a:off x="3370941" y="531"/>
        <a:ext cx="1487717" cy="1487717"/>
      </dsp:txXfrm>
    </dsp:sp>
    <dsp:sp modelId="{5E3E274C-7508-CE40-BEA3-19CF479ADC1C}">
      <dsp:nvSpPr>
        <dsp:cNvPr id="0" name=""/>
        <dsp:cNvSpPr/>
      </dsp:nvSpPr>
      <dsp:spPr>
        <a:xfrm>
          <a:off x="3370941" y="3875914"/>
          <a:ext cx="1487717" cy="148771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Pathologie cartilage</a:t>
          </a:r>
          <a:endParaRPr lang="fr-FR" sz="1800" kern="1200" dirty="0"/>
        </a:p>
      </dsp:txBody>
      <dsp:txXfrm>
        <a:off x="3370941" y="3875914"/>
        <a:ext cx="1487717" cy="148771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BC302D-071A-9646-A228-CE7AFC9CF8BF}">
      <dsp:nvSpPr>
        <dsp:cNvPr id="0" name=""/>
        <dsp:cNvSpPr/>
      </dsp:nvSpPr>
      <dsp:spPr>
        <a:xfrm>
          <a:off x="2668413" y="1247915"/>
          <a:ext cx="2892772" cy="28927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Claquement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Craquement</a:t>
          </a:r>
          <a:endParaRPr lang="fr-FR" sz="3000" kern="1200" dirty="0"/>
        </a:p>
      </dsp:txBody>
      <dsp:txXfrm>
        <a:off x="2668413" y="1247915"/>
        <a:ext cx="2892772" cy="2892772"/>
      </dsp:txXfrm>
    </dsp:sp>
    <dsp:sp modelId="{CCEF2EAF-0872-3A47-8D67-4612EE4110FA}">
      <dsp:nvSpPr>
        <dsp:cNvPr id="0" name=""/>
        <dsp:cNvSpPr/>
      </dsp:nvSpPr>
      <dsp:spPr>
        <a:xfrm>
          <a:off x="3391606" y="0"/>
          <a:ext cx="1446386" cy="144638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RIEN</a:t>
          </a:r>
          <a:endParaRPr lang="fr-FR" sz="1300" kern="1200" dirty="0"/>
        </a:p>
      </dsp:txBody>
      <dsp:txXfrm>
        <a:off x="3391606" y="0"/>
        <a:ext cx="1446386" cy="1446386"/>
      </dsp:txXfrm>
    </dsp:sp>
    <dsp:sp modelId="{99B6806F-0C0B-7C48-842D-82D252B67BD2}">
      <dsp:nvSpPr>
        <dsp:cNvPr id="0" name=""/>
        <dsp:cNvSpPr/>
      </dsp:nvSpPr>
      <dsp:spPr>
        <a:xfrm>
          <a:off x="5293259" y="1389587"/>
          <a:ext cx="1446386" cy="144638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Pathologie tendineuse</a:t>
          </a:r>
          <a:endParaRPr lang="fr-FR" sz="1300" kern="1200" dirty="0"/>
        </a:p>
      </dsp:txBody>
      <dsp:txXfrm>
        <a:off x="5293259" y="1389587"/>
        <a:ext cx="1446386" cy="1446386"/>
      </dsp:txXfrm>
    </dsp:sp>
    <dsp:sp modelId="{EF5E1F0C-5765-1444-B26D-38095A1C9C28}">
      <dsp:nvSpPr>
        <dsp:cNvPr id="0" name=""/>
        <dsp:cNvSpPr/>
      </dsp:nvSpPr>
      <dsp:spPr>
        <a:xfrm>
          <a:off x="4497733" y="3549305"/>
          <a:ext cx="1446386" cy="144638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Pathologie cartilagineuse</a:t>
          </a:r>
          <a:endParaRPr lang="fr-FR" sz="1300" kern="1200" dirty="0"/>
        </a:p>
      </dsp:txBody>
      <dsp:txXfrm>
        <a:off x="4497733" y="3549305"/>
        <a:ext cx="1446386" cy="1446386"/>
      </dsp:txXfrm>
    </dsp:sp>
    <dsp:sp modelId="{17512588-FB27-0946-9FA5-5322EE1331DE}">
      <dsp:nvSpPr>
        <dsp:cNvPr id="0" name=""/>
        <dsp:cNvSpPr/>
      </dsp:nvSpPr>
      <dsp:spPr>
        <a:xfrm>
          <a:off x="2167315" y="3549292"/>
          <a:ext cx="1446386" cy="144638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Pathologie rotulienne</a:t>
          </a:r>
          <a:endParaRPr lang="fr-FR" sz="1300" kern="1200" dirty="0"/>
        </a:p>
      </dsp:txBody>
      <dsp:txXfrm>
        <a:off x="2167315" y="3549292"/>
        <a:ext cx="1446386" cy="1446386"/>
      </dsp:txXfrm>
    </dsp:sp>
    <dsp:sp modelId="{323CD231-30C1-AA4C-BFBA-DFE18AA4969D}">
      <dsp:nvSpPr>
        <dsp:cNvPr id="0" name=""/>
        <dsp:cNvSpPr/>
      </dsp:nvSpPr>
      <dsp:spPr>
        <a:xfrm>
          <a:off x="1489954" y="1389587"/>
          <a:ext cx="1446386" cy="144638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Pathologie méniscale</a:t>
          </a:r>
          <a:endParaRPr lang="fr-FR" sz="1300" kern="1200" dirty="0"/>
        </a:p>
      </dsp:txBody>
      <dsp:txXfrm>
        <a:off x="1489954" y="1389587"/>
        <a:ext cx="1446386" cy="1446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</a:defRPr>
            </a:lvl1pPr>
          </a:lstStyle>
          <a:p>
            <a:fld id="{52453533-CE56-4B82-9F6D-C302B4CFA0B4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</a:defRPr>
            </a:lvl1pPr>
          </a:lstStyle>
          <a:p>
            <a:fld id="{1E8CB9FF-0885-4854-9466-B928DA664B1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</a:defRPr>
            </a:lvl1pPr>
          </a:lstStyle>
          <a:p>
            <a:fld id="{AE525622-D4EC-470F-900E-EBB8B80D5594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</a:defRPr>
            </a:lvl1pPr>
          </a:lstStyle>
          <a:p>
            <a:fld id="{F509503C-55AC-4AEC-A44C-CCA077C7C7F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21067E6-A22A-4F22-AA9D-A72127C5D701}" type="slidenum">
              <a:rPr lang="fr-FR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285924F-437B-44AB-BAA5-95CC3218A7A5}" type="slidenum">
              <a:rPr lang="fr-FR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A450E-5E8E-4E45-AF9C-6197468BEF9B}" type="slidenum">
              <a:rPr lang="fr-FR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0CC93-36FE-4F52-BB04-BD32B6B1F9DA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369D-0DC6-4D98-BAC4-9E9A55B0241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EF523-E769-44C3-B8B1-8F70B1BC781F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CD199-8598-4BFA-8239-8E40549F1D6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9C9C2-2329-48FF-BB39-B1388BF208FE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F2F2D-87FC-4099-AE30-528550ED58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80283C-3EBD-4F01-B341-81BA955B445E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48EBE7-B0EC-49B2-8A00-234DB0D6E7D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1DA7E3-D62C-47FA-85C7-3666621E49A4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2B511B-6559-4740-B5E2-B3FBFC85727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B542E5-E751-4A87-B1F3-0ED463150C37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10D200-2EC8-4CA7-B38B-866C4C5839F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F25D6-A6B5-4841-92A8-7921455029AE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068CA-04FC-4E05-B0AC-833ACF2A534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A02652-8E98-43B8-B7C1-62CA0DB4AA80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E20D9-43A6-4563-8F43-96A6ED44839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32844-D4B6-4402-9FA1-7C3299BDE240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CED76-BF17-4668-8F6A-B233CE13E3D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70095-5C59-4133-A065-C409C8F84310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C4DBD-49D8-4FBF-ACC6-FAA444D3107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5B75-718A-4D36-AACC-5CEF7D71AE1C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1CADA-4076-47F7-AF73-DC52238BEBB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698C9-C5D7-45AC-9023-630807637DF6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4859A-088B-446A-B1C2-4F3DFC41717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6E41CE-5DCB-476F-BA48-D25B8C7C4292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19C1B-6F3E-4E22-82CC-950A9496609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44C31A-9B8B-4505-94F5-7C36C014F9B1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69A5A-89C8-49B8-87F1-BE0B871CD9D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84" charset="0"/>
              </a:defRPr>
            </a:lvl1pPr>
          </a:lstStyle>
          <a:p>
            <a:fld id="{87DBB73F-F96E-41FD-A926-44D3573D8C58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84" charset="0"/>
              </a:defRPr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84" charset="0"/>
              </a:defRPr>
            </a:lvl1pPr>
          </a:lstStyle>
          <a:p>
            <a:fld id="{D95DA892-A05D-4DA3-A03C-1A5659142BD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-consulte.com/articleFrame.jsp?item=30755&amp;multimedia=iconosup&amp;pe=1&amp;idFigure=fig4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\Users\jean-pierremarchaland\Movies\Examen%20du%20genou\Examen%20clinique%20du%20genou.mov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\Users\jean-pierremarchaland\Movies\phusisbegin.mov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inalpsud.com" TargetMode="External"/><Relationship Id="rId3" Type="http://schemas.openxmlformats.org/officeDocument/2006/relationships/hyperlink" Target="http://www.guide-arthrose.com" TargetMode="External"/><Relationship Id="rId7" Type="http://schemas.openxmlformats.org/officeDocument/2006/relationships/hyperlink" Target="http://www.chirurgie-orthopedique-pasteur-brest.fr" TargetMode="External"/><Relationship Id="rId2" Type="http://schemas.openxmlformats.org/officeDocument/2006/relationships/hyperlink" Target="http://clubortho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rdgenou.com" TargetMode="External"/><Relationship Id="rId5" Type="http://schemas.openxmlformats.org/officeDocument/2006/relationships/hyperlink" Target="http://www.maitrise-orthop.com" TargetMode="External"/><Relationship Id="rId4" Type="http://schemas.openxmlformats.org/officeDocument/2006/relationships/hyperlink" Target="http://www.syndromefemoropatellaire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ctrTitle"/>
          </p:nvPr>
        </p:nvSpPr>
        <p:spPr>
          <a:xfrm>
            <a:off x="990600" y="1273175"/>
            <a:ext cx="7315200" cy="1470025"/>
          </a:xfrm>
        </p:spPr>
        <p:txBody>
          <a:bodyPr/>
          <a:lstStyle/>
          <a:p>
            <a:pPr eaLnBrk="1" hangingPunct="1"/>
            <a:r>
              <a:rPr lang="fr-FR" smtClean="0"/>
              <a:t>Examen clinique programmé du genou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4676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fr-FR" smtClean="0">
                <a:solidFill>
                  <a:srgbClr val="898989"/>
                </a:solidFill>
              </a:rPr>
              <a:t>Dr Marchaland JP</a:t>
            </a:r>
          </a:p>
          <a:p>
            <a:pPr eaLnBrk="1" hangingPunct="1"/>
            <a:r>
              <a:rPr lang="fr-FR" smtClean="0">
                <a:solidFill>
                  <a:srgbClr val="898989"/>
                </a:solidFill>
              </a:rPr>
              <a:t>Chirurgie Orthopédique et Traumatologie</a:t>
            </a:r>
          </a:p>
          <a:p>
            <a:pPr eaLnBrk="1" hangingPunct="1"/>
            <a:r>
              <a:rPr lang="fr-FR" smtClean="0">
                <a:solidFill>
                  <a:srgbClr val="898989"/>
                </a:solidFill>
              </a:rPr>
              <a:t>Bry – sur – Marne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8692-ADF4-4883-960D-2281E145CC60}" type="slidenum">
              <a:rPr lang="fr-FR"/>
              <a:pPr/>
              <a:t>1</a:t>
            </a:fld>
            <a:endParaRPr lang="fr-FR"/>
          </a:p>
        </p:txBody>
      </p:sp>
      <p:sp>
        <p:nvSpPr>
          <p:cNvPr id="1843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fr-FR" smtClean="0"/>
              <a:t>Biomécanique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/>
              <a:t>Le mouvement des condyles en flexion extension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En théorie:</a:t>
            </a:r>
          </a:p>
          <a:p>
            <a:pPr lvl="2"/>
            <a:r>
              <a:rPr lang="fr-FR" sz="2800" smtClean="0"/>
              <a:t> soit roulement pur des condyles  comme une boule sur un plateau  </a:t>
            </a:r>
          </a:p>
          <a:p>
            <a:pPr lvl="2"/>
            <a:r>
              <a:rPr lang="fr-FR" sz="2800" smtClean="0"/>
              <a:t> soit patinage comme un pneu lisse sur la glace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 En pratique: roulement glissement</a:t>
            </a:r>
          </a:p>
          <a:p>
            <a:pPr lvl="3">
              <a:buFont typeface="Arial" charset="0"/>
              <a:buNone/>
            </a:pPr>
            <a:r>
              <a:rPr lang="fr-FR" sz="2800" smtClean="0"/>
              <a:t>  </a:t>
            </a:r>
          </a:p>
          <a:p>
            <a:endParaRPr lang="fr-FR" sz="280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457-2A81-47CE-A202-33E2FC931A7B}" type="slidenum">
              <a:rPr lang="fr-FR"/>
              <a:pPr/>
              <a:t>10</a:t>
            </a:fld>
            <a:endParaRPr lang="fr-FR"/>
          </a:p>
        </p:txBody>
      </p:sp>
      <p:sp>
        <p:nvSpPr>
          <p:cNvPr id="2765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msotw9_temp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908050"/>
            <a:ext cx="8229600" cy="512921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806B-A648-492D-B379-7B13F72127D9}" type="slidenum">
              <a:rPr lang="fr-FR"/>
              <a:pPr/>
              <a:t>11</a:t>
            </a:fld>
            <a:endParaRPr lang="fr-FR"/>
          </a:p>
        </p:txBody>
      </p:sp>
      <p:sp>
        <p:nvSpPr>
          <p:cNvPr id="2867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Biomécanique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4000" smtClean="0"/>
              <a:t> </a:t>
            </a:r>
            <a:r>
              <a:rPr lang="fr-FR" sz="2800" smtClean="0"/>
              <a:t>Stabilisation des condyles en flexion extension</a:t>
            </a:r>
          </a:p>
          <a:p>
            <a:pPr lvl="1"/>
            <a:r>
              <a:rPr lang="fr-FR" smtClean="0"/>
              <a:t> Assurée par</a:t>
            </a:r>
          </a:p>
          <a:p>
            <a:pPr lvl="2"/>
            <a:r>
              <a:rPr lang="fr-FR" sz="2800" smtClean="0"/>
              <a:t> les ligaments périphériques</a:t>
            </a:r>
          </a:p>
          <a:p>
            <a:pPr lvl="2"/>
            <a:r>
              <a:rPr lang="fr-FR" sz="2800" smtClean="0"/>
              <a:t> les ligaments croisés</a:t>
            </a:r>
          </a:p>
          <a:p>
            <a:pPr lvl="1"/>
            <a:r>
              <a:rPr lang="fr-FR" smtClean="0"/>
              <a:t> Maximale en extension</a:t>
            </a:r>
          </a:p>
          <a:p>
            <a:endParaRPr lang="fr-FR" sz="280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D29D-0442-4B1D-B300-F0C0689DF033}" type="slidenum">
              <a:rPr lang="fr-FR"/>
              <a:pPr/>
              <a:t>12</a:t>
            </a:fld>
            <a:endParaRPr lang="fr-FR"/>
          </a:p>
        </p:txBody>
      </p:sp>
      <p:sp>
        <p:nvSpPr>
          <p:cNvPr id="2970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5888"/>
            <a:ext cx="8686800" cy="27797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mtClean="0"/>
              <a:t> </a:t>
            </a:r>
            <a:r>
              <a:rPr lang="fr-FR" sz="2800" u="sng" smtClean="0"/>
              <a:t>Stabilisation due aux ligaments collatéraux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fr-FR" smtClean="0"/>
              <a:t> </a:t>
            </a:r>
          </a:p>
          <a:p>
            <a:pPr lvl="1">
              <a:lnSpc>
                <a:spcPct val="80000"/>
              </a:lnSpc>
            </a:pPr>
            <a:r>
              <a:rPr lang="fr-FR" smtClean="0"/>
              <a:t>Détente en flexion du LLI et du LLE</a:t>
            </a:r>
          </a:p>
          <a:p>
            <a:pPr lvl="2">
              <a:lnSpc>
                <a:spcPct val="80000"/>
              </a:lnSpc>
              <a:buFont typeface="Wingdings" pitchFamily="-84" charset="2"/>
              <a:buNone/>
            </a:pPr>
            <a:endParaRPr lang="fr-FR" sz="2800" smtClean="0"/>
          </a:p>
          <a:p>
            <a:pPr lvl="1">
              <a:lnSpc>
                <a:spcPct val="80000"/>
              </a:lnSpc>
            </a:pPr>
            <a:r>
              <a:rPr lang="fr-FR" smtClean="0"/>
              <a:t> Mise en tension maximale en extension</a:t>
            </a:r>
            <a:br>
              <a:rPr lang="fr-FR" smtClean="0"/>
            </a:br>
            <a:r>
              <a:rPr lang="fr-FR" smtClean="0"/>
              <a:t>(participation +++ des coques condyliennes)</a:t>
            </a:r>
          </a:p>
          <a:p>
            <a:pPr lvl="1">
              <a:lnSpc>
                <a:spcPct val="80000"/>
              </a:lnSpc>
              <a:buFont typeface="Wingdings" pitchFamily="-84" charset="2"/>
              <a:buNone/>
            </a:pPr>
            <a:endParaRPr lang="fr-FR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4795838" y="3352800"/>
          <a:ext cx="4119562" cy="2963863"/>
        </p:xfrm>
        <a:graphic>
          <a:graphicData uri="http://schemas.openxmlformats.org/presentationml/2006/ole">
            <p:oleObj spid="_x0000_s30722" name="Image bitmap" r:id="rId3" imgW="3971429" imgH="2857899" progId="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190500" y="3562350"/>
          <a:ext cx="4381500" cy="3021013"/>
        </p:xfrm>
        <a:graphic>
          <a:graphicData uri="http://schemas.openxmlformats.org/presentationml/2006/ole">
            <p:oleObj spid="_x0000_s30723" name="Image bitmap" r:id="rId4" imgW="3619048" imgH="2495238" progId="">
              <p:embed/>
            </p:oleObj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B46248-FFE4-45CE-B8FA-AE292B5D95A6}" type="slidenum">
              <a:rPr lang="fr-FR"/>
              <a:pPr/>
              <a:t>13</a:t>
            </a:fld>
            <a:endParaRPr lang="fr-FR"/>
          </a:p>
        </p:txBody>
      </p:sp>
      <p:sp>
        <p:nvSpPr>
          <p:cNvPr id="30726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5786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b="1" smtClean="0"/>
              <a:t> </a:t>
            </a:r>
            <a:r>
              <a:rPr lang="fr-FR" sz="2800" u="sng" smtClean="0"/>
              <a:t>Stabilisation due aux ligaments croisés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fr-FR" smtClean="0"/>
              <a:t> </a:t>
            </a:r>
          </a:p>
          <a:p>
            <a:pPr lvl="1">
              <a:lnSpc>
                <a:spcPct val="80000"/>
              </a:lnSpc>
            </a:pPr>
            <a:r>
              <a:rPr lang="fr-FR" smtClean="0"/>
              <a:t>Indispensables à la stabilisation antéro postérieure en dehors de l’extension pour lutter contre le déplacement en tiroir antéro postérieur</a:t>
            </a:r>
          </a:p>
          <a:p>
            <a:pPr lvl="1">
              <a:lnSpc>
                <a:spcPct val="80000"/>
              </a:lnSpc>
            </a:pPr>
            <a:r>
              <a:rPr lang="fr-FR" smtClean="0"/>
              <a:t> Pallient à l’insuffisance des formations périphériques en flexion</a:t>
            </a:r>
          </a:p>
          <a:p>
            <a:pPr lvl="1">
              <a:lnSpc>
                <a:spcPct val="80000"/>
              </a:lnSpc>
            </a:pPr>
            <a:r>
              <a:rPr lang="fr-FR" smtClean="0"/>
              <a:t> Seule une disposition croisée en flexion et en extension de ces ligaments autorise:</a:t>
            </a:r>
          </a:p>
          <a:p>
            <a:pPr lvl="2">
              <a:lnSpc>
                <a:spcPct val="80000"/>
              </a:lnSpc>
            </a:pPr>
            <a:r>
              <a:rPr lang="fr-FR" sz="2800" smtClean="0"/>
              <a:t> Mobilité en flexion extension</a:t>
            </a:r>
          </a:p>
          <a:p>
            <a:pPr lvl="2">
              <a:lnSpc>
                <a:spcPct val="80000"/>
              </a:lnSpc>
            </a:pPr>
            <a:r>
              <a:rPr lang="fr-FR" sz="2800" smtClean="0"/>
              <a:t> Stabilisation lors de ce mouvement</a:t>
            </a:r>
          </a:p>
          <a:p>
            <a:pPr lvl="1">
              <a:lnSpc>
                <a:spcPct val="80000"/>
              </a:lnSpc>
            </a:pPr>
            <a:r>
              <a:rPr lang="fr-FR" smtClean="0"/>
              <a:t> Disposition fasciculaire et croisée explique que les LC sont toujours en tension au cours de la flexion extension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9BBC6-69B0-4914-A6ED-352AC0CD674B}" type="slidenum">
              <a:rPr lang="fr-FR"/>
              <a:pPr/>
              <a:t>14</a:t>
            </a:fld>
            <a:endParaRPr lang="fr-FR"/>
          </a:p>
        </p:txBody>
      </p:sp>
      <p:sp>
        <p:nvSpPr>
          <p:cNvPr id="31748" name="Espace réservé du pied de page 3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461963"/>
          <a:ext cx="9144000" cy="5934075"/>
        </p:xfrm>
        <a:graphic>
          <a:graphicData uri="http://schemas.openxmlformats.org/presentationml/2006/ole">
            <p:oleObj spid="_x0000_s32770" name="Image bitmap" r:id="rId3" imgW="6047619" imgH="3924848" progId="">
              <p:embed/>
            </p:oleObj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911F-91DE-4679-9B06-59CCD578474F}" type="slidenum">
              <a:rPr lang="fr-FR"/>
              <a:pPr/>
              <a:t>15</a:t>
            </a:fld>
            <a:endParaRPr lang="fr-FR"/>
          </a:p>
        </p:txBody>
      </p:sp>
      <p:sp>
        <p:nvSpPr>
          <p:cNvPr id="3277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8229600" cy="5792788"/>
          </a:xfrm>
        </p:spPr>
        <p:txBody>
          <a:bodyPr/>
          <a:lstStyle/>
          <a:p>
            <a:endParaRPr lang="fr-FR" smtClean="0"/>
          </a:p>
          <a:p>
            <a:r>
              <a:rPr lang="fr-FR" smtClean="0"/>
              <a:t>Le LCA</a:t>
            </a:r>
          </a:p>
          <a:p>
            <a:endParaRPr lang="fr-FR" smtClean="0"/>
          </a:p>
          <a:p>
            <a:pPr lvl="1"/>
            <a:r>
              <a:rPr lang="fr-FR" smtClean="0"/>
              <a:t>S’ oppose à la translation tibiale antérieure</a:t>
            </a:r>
          </a:p>
          <a:p>
            <a:pPr lvl="1"/>
            <a:r>
              <a:rPr lang="fr-FR" smtClean="0"/>
              <a:t>Contrôle la rotation interne</a:t>
            </a:r>
          </a:p>
          <a:p>
            <a:pPr lvl="1"/>
            <a:r>
              <a:rPr lang="fr-FR" smtClean="0"/>
              <a:t>La tension du LCA dépend du degrés de flexion</a:t>
            </a:r>
          </a:p>
          <a:p>
            <a:pPr lvl="1"/>
            <a:r>
              <a:rPr lang="fr-FR" smtClean="0"/>
              <a:t>Fibres antéro médiales tendues en extension</a:t>
            </a:r>
          </a:p>
          <a:p>
            <a:pPr lvl="1"/>
            <a:r>
              <a:rPr lang="fr-FR" smtClean="0"/>
              <a:t>Fibres postéro latérales tendues en flexion</a:t>
            </a:r>
          </a:p>
          <a:p>
            <a:pPr lvl="1"/>
            <a:r>
              <a:rPr lang="fr-FR" b="1" i="1" smtClean="0"/>
              <a:t>En fait il existe un recrutement progressif des fibres au cours des mouvements de flexion extension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95FA-686F-46E6-90ED-0A894A837DA2}" type="slidenum">
              <a:rPr lang="fr-FR"/>
              <a:pPr/>
              <a:t>16</a:t>
            </a:fld>
            <a:endParaRPr lang="fr-FR"/>
          </a:p>
        </p:txBody>
      </p:sp>
      <p:sp>
        <p:nvSpPr>
          <p:cNvPr id="3379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>
            <p:ph/>
          </p:nvPr>
        </p:nvGraphicFramePr>
        <p:xfrm>
          <a:off x="0" y="625475"/>
          <a:ext cx="9144000" cy="5454650"/>
        </p:xfrm>
        <a:graphic>
          <a:graphicData uri="http://schemas.openxmlformats.org/presentationml/2006/ole">
            <p:oleObj spid="_x0000_s34818" name="Image bitmap" r:id="rId3" imgW="4933333" imgH="2943636" progId="">
              <p:embed/>
            </p:oleObj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2E01D-9E39-4BF7-AC81-2D46780B3014}" type="slidenum">
              <a:rPr lang="fr-FR"/>
              <a:pPr/>
              <a:t>17</a:t>
            </a:fld>
            <a:endParaRPr lang="fr-FR"/>
          </a:p>
        </p:txBody>
      </p:sp>
      <p:sp>
        <p:nvSpPr>
          <p:cNvPr id="34820" name="Espace réservé du pied de page 3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Antécédents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/>
            <a:r>
              <a:rPr lang="fr-FR" smtClean="0"/>
              <a:t>Âge, sport, profession</a:t>
            </a:r>
          </a:p>
          <a:p>
            <a:pPr eaLnBrk="1" hangingPunct="1"/>
            <a:r>
              <a:rPr lang="fr-FR" smtClean="0"/>
              <a:t>Notion de traumatismes du genou</a:t>
            </a:r>
          </a:p>
          <a:p>
            <a:pPr lvl="1" eaLnBrk="1" hangingPunct="1"/>
            <a:r>
              <a:rPr lang="fr-FR" smtClean="0"/>
              <a:t>« Entorse »?</a:t>
            </a:r>
          </a:p>
          <a:p>
            <a:pPr lvl="1" eaLnBrk="1" hangingPunct="1"/>
            <a:r>
              <a:rPr lang="fr-FR" smtClean="0"/>
              <a:t>Accident de la route</a:t>
            </a:r>
          </a:p>
          <a:p>
            <a:pPr lvl="1" eaLnBrk="1" hangingPunct="1"/>
            <a:r>
              <a:rPr lang="fr-FR" u="sng" smtClean="0">
                <a:solidFill>
                  <a:srgbClr val="FF0000"/>
                </a:solidFill>
              </a:rPr>
              <a:t>Accident de travail, de trajet, agression  </a:t>
            </a:r>
          </a:p>
          <a:p>
            <a:pPr eaLnBrk="1" hangingPunct="1"/>
            <a:r>
              <a:rPr lang="fr-FR" smtClean="0"/>
              <a:t>Ancienneté des symptômes</a:t>
            </a:r>
          </a:p>
        </p:txBody>
      </p:sp>
      <p:sp>
        <p:nvSpPr>
          <p:cNvPr id="3584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8174-9A99-4601-98C1-93DB59F20583}" type="slidenum">
              <a:rPr lang="fr-FR"/>
              <a:pPr/>
              <a:t>18</a:t>
            </a:fld>
            <a:endParaRPr lang="fr-FR"/>
          </a:p>
        </p:txBody>
      </p:sp>
      <p:pic>
        <p:nvPicPr>
          <p:cNvPr id="35846" name="Imag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3100" y="3276600"/>
            <a:ext cx="1968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Antécédents</a:t>
            </a:r>
          </a:p>
        </p:txBody>
      </p:sp>
      <p:sp>
        <p:nvSpPr>
          <p:cNvPr id="37891" name="Espace réservé du contenu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267200"/>
          </a:xfrm>
        </p:spPr>
        <p:txBody>
          <a:bodyPr/>
          <a:lstStyle/>
          <a:p>
            <a:pPr eaLnBrk="1" hangingPunct="1"/>
            <a:r>
              <a:rPr lang="fr-FR" smtClean="0"/>
              <a:t>Notion de traumatismes du genou</a:t>
            </a:r>
          </a:p>
          <a:p>
            <a:pPr lvl="1" eaLnBrk="1" hangingPunct="1"/>
            <a:r>
              <a:rPr lang="fr-FR" smtClean="0"/>
              <a:t>Entorse:</a:t>
            </a:r>
          </a:p>
          <a:p>
            <a:pPr lvl="2" eaLnBrk="1" hangingPunct="1"/>
            <a:r>
              <a:rPr lang="fr-FR" smtClean="0"/>
              <a:t>VARFI</a:t>
            </a:r>
          </a:p>
          <a:p>
            <a:pPr lvl="2" eaLnBrk="1" hangingPunct="1"/>
            <a:r>
              <a:rPr lang="fr-FR" smtClean="0"/>
              <a:t>VALFE</a:t>
            </a:r>
          </a:p>
          <a:p>
            <a:pPr lvl="2" eaLnBrk="1" hangingPunct="1"/>
            <a:r>
              <a:rPr lang="fr-FR" smtClean="0"/>
              <a:t>Hyper extension active</a:t>
            </a:r>
          </a:p>
          <a:p>
            <a:pPr lvl="2" eaLnBrk="1" hangingPunct="1"/>
            <a:r>
              <a:rPr lang="fr-FR" smtClean="0"/>
              <a:t>Autres</a:t>
            </a:r>
          </a:p>
          <a:p>
            <a:pPr lvl="1" eaLnBrk="1" hangingPunct="1"/>
            <a:r>
              <a:rPr lang="fr-FR" smtClean="0"/>
              <a:t>AVP:</a:t>
            </a:r>
          </a:p>
          <a:p>
            <a:pPr lvl="2" eaLnBrk="1" hangingPunct="1"/>
            <a:r>
              <a:rPr lang="fr-FR" smtClean="0"/>
              <a:t>Tableau de bord</a:t>
            </a:r>
          </a:p>
          <a:p>
            <a:pPr lvl="2" eaLnBrk="1" hangingPunct="1"/>
            <a:r>
              <a:rPr lang="fr-FR" smtClean="0"/>
              <a:t>Autres </a:t>
            </a:r>
          </a:p>
        </p:txBody>
      </p:sp>
      <p:sp>
        <p:nvSpPr>
          <p:cNvPr id="3789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627F-BF56-4FBE-93A8-BCB0D3BEC513}" type="slidenum">
              <a:rPr lang="fr-FR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524000"/>
            <a:ext cx="5256213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fr-FR" smtClean="0"/>
              <a:t>Rappels anatomiques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4BF6-C3F0-468A-A414-E0FB93560811}" type="slidenum">
              <a:rPr lang="fr-FR"/>
              <a:pPr/>
              <a:t>2</a:t>
            </a:fld>
            <a:endParaRPr lang="fr-FR"/>
          </a:p>
        </p:txBody>
      </p:sp>
      <p:sp>
        <p:nvSpPr>
          <p:cNvPr id="1946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19462" name="Rectangle 3"/>
          <p:cNvSpPr txBox="1">
            <a:spLocks noChangeArrowheads="1"/>
          </p:cNvSpPr>
          <p:nvPr/>
        </p:nvSpPr>
        <p:spPr bwMode="auto">
          <a:xfrm>
            <a:off x="2057400" y="23622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4000">
                <a:latin typeface="Calibri" pitchFamily="-84" charset="0"/>
              </a:rPr>
              <a:t>LCA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La plainte fonctionnelle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2819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mtClean="0"/>
              <a:t>Douleur, dérangement interne</a:t>
            </a:r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Instabilité</a:t>
            </a:r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Épanchement intra – articulaire</a:t>
            </a:r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Blocage </a:t>
            </a:r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Craquement, claquement</a:t>
            </a:r>
          </a:p>
        </p:txBody>
      </p:sp>
      <p:sp>
        <p:nvSpPr>
          <p:cNvPr id="3994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8FA8-B069-4A1B-968F-BEDAF665E868}" type="slidenum">
              <a:rPr lang="fr-FR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4000" smtClean="0"/>
              <a:t>- Circonstances de survenue</a:t>
            </a:r>
            <a:br>
              <a:rPr lang="fr-FR" sz="4000" smtClean="0"/>
            </a:br>
            <a:r>
              <a:rPr lang="fr-FR" sz="4000" smtClean="0"/>
              <a:t>- Retentissement fonctionnel 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1905000" y="2133600"/>
            <a:ext cx="3505200" cy="3657600"/>
          </a:xfrm>
        </p:spPr>
        <p:txBody>
          <a:bodyPr/>
          <a:lstStyle/>
          <a:p>
            <a:pPr eaLnBrk="1" hangingPunct="1"/>
            <a:r>
              <a:rPr lang="fr-FR" smtClean="0"/>
              <a:t>Sport</a:t>
            </a:r>
          </a:p>
          <a:p>
            <a:pPr eaLnBrk="1" hangingPunct="1"/>
            <a:r>
              <a:rPr lang="fr-FR" smtClean="0"/>
              <a:t>Travail</a:t>
            </a:r>
          </a:p>
          <a:p>
            <a:pPr eaLnBrk="1" hangingPunct="1"/>
            <a:r>
              <a:rPr lang="fr-FR" smtClean="0"/>
              <a:t>Repos</a:t>
            </a:r>
          </a:p>
          <a:p>
            <a:pPr lvl="1" eaLnBrk="1" hangingPunct="1"/>
            <a:r>
              <a:rPr lang="fr-FR" smtClean="0"/>
              <a:t>Debout</a:t>
            </a:r>
          </a:p>
          <a:p>
            <a:pPr lvl="1" eaLnBrk="1" hangingPunct="1"/>
            <a:r>
              <a:rPr lang="fr-FR" smtClean="0"/>
              <a:t>Assis</a:t>
            </a:r>
          </a:p>
          <a:p>
            <a:pPr lvl="1" eaLnBrk="1" hangingPunct="1"/>
            <a:r>
              <a:rPr lang="fr-FR" smtClean="0"/>
              <a:t>Couché</a:t>
            </a:r>
          </a:p>
        </p:txBody>
      </p:sp>
      <p:sp>
        <p:nvSpPr>
          <p:cNvPr id="4096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F9EE-7AA6-4370-9998-AE6263720141}" type="slidenum">
              <a:rPr lang="fr-FR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Donc</a:t>
            </a:r>
          </a:p>
        </p:txBody>
      </p:sp>
      <p:sp>
        <p:nvSpPr>
          <p:cNvPr id="4198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fr-FR" smtClean="0"/>
              <a:t>Cibler l’examen clinique sur:</a:t>
            </a:r>
          </a:p>
          <a:p>
            <a:pPr eaLnBrk="1" hangingPunct="1">
              <a:buFont typeface="Arial" charset="0"/>
              <a:buNone/>
            </a:pPr>
            <a:endParaRPr lang="fr-FR" smtClean="0"/>
          </a:p>
          <a:p>
            <a:pPr lvl="1" eaLnBrk="1" hangingPunct="1"/>
            <a:r>
              <a:rPr lang="fr-FR" smtClean="0"/>
              <a:t>Pathologie ligamentaire</a:t>
            </a:r>
          </a:p>
          <a:p>
            <a:pPr lvl="1" eaLnBrk="1" hangingPunct="1"/>
            <a:r>
              <a:rPr lang="fr-FR" smtClean="0"/>
              <a:t>Pathologie méniscale</a:t>
            </a:r>
          </a:p>
          <a:p>
            <a:pPr lvl="1" eaLnBrk="1" hangingPunct="1"/>
            <a:r>
              <a:rPr lang="fr-FR" smtClean="0"/>
              <a:t>Pathologie rotulienne</a:t>
            </a:r>
          </a:p>
          <a:p>
            <a:pPr lvl="1" eaLnBrk="1" hangingPunct="1"/>
            <a:r>
              <a:rPr lang="fr-FR" smtClean="0"/>
              <a:t>Pathologie cartilagineuse </a:t>
            </a:r>
            <a:r>
              <a:rPr lang="fr-FR" sz="2000" smtClean="0"/>
              <a:t>(lésions ostéochondrales, arthrose)</a:t>
            </a:r>
          </a:p>
          <a:p>
            <a:pPr lvl="1" eaLnBrk="1" hangingPunct="1"/>
            <a:r>
              <a:rPr lang="fr-FR" smtClean="0"/>
              <a:t>Pathologie tendineuse</a:t>
            </a:r>
          </a:p>
        </p:txBody>
      </p:sp>
      <p:sp>
        <p:nvSpPr>
          <p:cNvPr id="4198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92E-7362-49CE-88D4-C073F386D3F3}" type="slidenum">
              <a:rPr lang="fr-FR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ED60-3551-4179-B418-8EB54DD875E2}" type="slidenum">
              <a:rPr lang="fr-FR"/>
              <a:pPr/>
              <a:t>23</a:t>
            </a:fld>
            <a:endParaRPr lang="fr-FR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70E2-3108-41BA-A809-97BE6B5125ED}" type="slidenum">
              <a:rPr lang="fr-FR"/>
              <a:pPr/>
              <a:t>24</a:t>
            </a:fld>
            <a:endParaRPr lang="fr-FR"/>
          </a:p>
        </p:txBody>
      </p:sp>
      <p:graphicFrame>
        <p:nvGraphicFramePr>
          <p:cNvPr id="15" name="Diagramme 14"/>
          <p:cNvGraphicFramePr/>
          <p:nvPr/>
        </p:nvGraphicFramePr>
        <p:xfrm>
          <a:off x="762000" y="914400"/>
          <a:ext cx="7696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A76-2E32-41B5-B165-E1B554956FF5}" type="slidenum">
              <a:rPr lang="fr-FR"/>
              <a:pPr/>
              <a:t>25</a:t>
            </a:fld>
            <a:endParaRPr lang="fr-FR"/>
          </a:p>
        </p:txBody>
      </p:sp>
      <p:graphicFrame>
        <p:nvGraphicFramePr>
          <p:cNvPr id="6" name="Diagramme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6D2E-A6C2-4A2F-9576-241CDE3354A0}" type="slidenum">
              <a:rPr lang="fr-FR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3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4F5A-0540-4D1E-A0D0-49C851BB5460}" type="slidenum">
              <a:rPr lang="fr-FR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2E6-F380-482A-A259-219C5FD03DD1}" type="slidenum">
              <a:rPr lang="fr-FR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Examen programmé</a:t>
            </a:r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038600"/>
          </a:xfrm>
        </p:spPr>
        <p:txBody>
          <a:bodyPr/>
          <a:lstStyle/>
          <a:p>
            <a:r>
              <a:rPr lang="fr-FR" smtClean="0"/>
              <a:t>Refaire plusieurs fois en cas de doute; ne pas « forcer » le genou.</a:t>
            </a:r>
          </a:p>
          <a:p>
            <a:r>
              <a:rPr lang="fr-FR" smtClean="0"/>
              <a:t>Eviter sur genou aigu; immobiliser, faire « dégonfler », glacer, traiter la douleur puis refaire le point.</a:t>
            </a:r>
          </a:p>
          <a:p>
            <a:r>
              <a:rPr lang="fr-FR" smtClean="0"/>
              <a:t>Bilatéral et comparatif par rapport au côté opposé.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5DFE-0841-4C9A-8F18-E02D9567D932}" type="slidenum">
              <a:rPr lang="fr-FR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486400" cy="4525963"/>
          </a:xfrm>
        </p:spPr>
        <p:txBody>
          <a:bodyPr/>
          <a:lstStyle/>
          <a:p>
            <a:r>
              <a:rPr lang="fr-FR" sz="2800" smtClean="0"/>
              <a:t>Formations internes</a:t>
            </a:r>
          </a:p>
          <a:p>
            <a:pPr>
              <a:buFont typeface="Arial" charset="0"/>
              <a:buNone/>
            </a:pPr>
            <a:endParaRPr lang="fr-FR" sz="2800" smtClean="0"/>
          </a:p>
          <a:p>
            <a:pPr lvl="1"/>
            <a:r>
              <a:rPr lang="fr-FR" sz="2400" smtClean="0"/>
              <a:t>1/3 antérieur: vaste médial (aileron)/ tendon de la patte d’oie</a:t>
            </a:r>
          </a:p>
          <a:p>
            <a:pPr lvl="1"/>
            <a:r>
              <a:rPr lang="fr-FR" sz="2400" smtClean="0"/>
              <a:t>1/3 moyen: LLI</a:t>
            </a:r>
          </a:p>
          <a:p>
            <a:pPr lvl="1"/>
            <a:r>
              <a:rPr lang="fr-FR" sz="2400" smtClean="0"/>
              <a:t>1/3 postérieur: PAPI </a:t>
            </a:r>
          </a:p>
          <a:p>
            <a:pPr lvl="2"/>
            <a:r>
              <a:rPr lang="fr-FR" sz="2000" smtClean="0"/>
              <a:t>tendon récurrent du semi membraneux </a:t>
            </a:r>
          </a:p>
          <a:p>
            <a:pPr lvl="2"/>
            <a:r>
              <a:rPr lang="fr-FR" sz="2000" smtClean="0"/>
              <a:t>capsule postéro interne</a:t>
            </a:r>
          </a:p>
          <a:p>
            <a:pPr lvl="2"/>
            <a:r>
              <a:rPr lang="fr-FR" sz="2000" smtClean="0"/>
              <a:t>corne postérieure du ménisque interne </a:t>
            </a:r>
          </a:p>
          <a:p>
            <a:pPr lvl="2"/>
            <a:r>
              <a:rPr lang="fr-FR" sz="2000" smtClean="0"/>
              <a:t>jumeau interne</a:t>
            </a:r>
          </a:p>
        </p:txBody>
      </p:sp>
      <p:pic>
        <p:nvPicPr>
          <p:cNvPr id="20483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26113" y="533400"/>
            <a:ext cx="3265487" cy="58928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5835D-4D2B-4C96-A4AF-33AB82244E69}" type="slidenum">
              <a:rPr lang="fr-FR"/>
              <a:pPr/>
              <a:t>3</a:t>
            </a:fld>
            <a:endParaRPr lang="fr-FR"/>
          </a:p>
        </p:txBody>
      </p:sp>
      <p:sp>
        <p:nvSpPr>
          <p:cNvPr id="20485" name="Espace réservé du pied de page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Morphotype</a:t>
            </a:r>
          </a:p>
        </p:txBody>
      </p:sp>
      <p:pic>
        <p:nvPicPr>
          <p:cNvPr id="50179" name="Espace réservé du contenu 5" descr="pho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1219200"/>
            <a:ext cx="5757863" cy="4525963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4F7D4236-071A-44DD-BED1-BBECF9FD4332}" type="slidenum">
              <a:rPr lang="fr-FR"/>
              <a:pPr/>
              <a:t>30</a:t>
            </a:fld>
            <a:endParaRPr lang="fr-FR"/>
          </a:p>
        </p:txBody>
      </p:sp>
      <p:pic>
        <p:nvPicPr>
          <p:cNvPr id="50182" name="Image 8" descr="Recurvatum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96063" y="1295400"/>
            <a:ext cx="231933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ZoneTexte 6"/>
          <p:cNvSpPr txBox="1">
            <a:spLocks noChangeArrowheads="1"/>
          </p:cNvSpPr>
          <p:nvPr/>
        </p:nvSpPr>
        <p:spPr bwMode="auto">
          <a:xfrm>
            <a:off x="457200" y="60198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Genu varum	    Genu axé		Genu valgum		Recurvatum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fr-FR" smtClean="0"/>
              <a:t>Epanchement : choc rotulien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0DB1-127E-4B0E-BBDF-5C785C7A5479}" type="slidenum">
              <a:rPr lang="fr-FR"/>
              <a:pPr/>
              <a:t>31</a:t>
            </a:fld>
            <a:endParaRPr lang="fr-FR"/>
          </a:p>
        </p:txBody>
      </p:sp>
      <p:pic>
        <p:nvPicPr>
          <p:cNvPr id="51205" name="Picture 4" descr="fig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524000"/>
            <a:ext cx="64008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ZoneTexte 5"/>
          <p:cNvSpPr txBox="1">
            <a:spLocks noChangeArrowheads="1"/>
          </p:cNvSpPr>
          <p:nvPr/>
        </p:nvSpPr>
        <p:spPr bwMode="auto">
          <a:xfrm>
            <a:off x="3276600" y="5713413"/>
            <a:ext cx="2392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Signe du glaçon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Amplitudes articulaires passives</a:t>
            </a:r>
          </a:p>
        </p:txBody>
      </p:sp>
      <p:pic>
        <p:nvPicPr>
          <p:cNvPr id="52227" name="Espace réservé du contenu 5" descr="genou-angle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47850" y="1600200"/>
            <a:ext cx="5391150" cy="4443413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CD3D-7B17-4379-94AF-F54667AA050B}" type="slidenum">
              <a:rPr lang="fr-FR"/>
              <a:pPr/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smtClean="0"/>
              <a:t>Trophicité musculaire</a:t>
            </a:r>
          </a:p>
        </p:txBody>
      </p:sp>
      <p:sp>
        <p:nvSpPr>
          <p:cNvPr id="53251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6150"/>
          </a:xfrm>
        </p:spPr>
        <p:txBody>
          <a:bodyPr/>
          <a:lstStyle/>
          <a:p>
            <a:r>
              <a:rPr lang="fr-FR" smtClean="0"/>
              <a:t>Fonte musculaire? </a:t>
            </a:r>
          </a:p>
          <a:p>
            <a:pPr lvl="1"/>
            <a:r>
              <a:rPr lang="fr-FR" smtClean="0"/>
              <a:t>Mesure du périmètre musculaire en sus – rotulien (5 et 15  cm au dessus de la base de la patella)</a:t>
            </a:r>
          </a:p>
          <a:p>
            <a:pPr>
              <a:buFont typeface="Arial" charset="0"/>
              <a:buNone/>
            </a:pPr>
            <a:endParaRPr lang="fr-FR" smtClean="0"/>
          </a:p>
          <a:p>
            <a:r>
              <a:rPr lang="fr-FR" smtClean="0"/>
              <a:t>Recherche d’une raideur des chaines musculaires postérieures et du quadriceps</a:t>
            </a:r>
          </a:p>
          <a:p>
            <a:pPr lvl="1" eaLnBrk="1" hangingPunct="1"/>
            <a:r>
              <a:rPr lang="en-US" smtClean="0">
                <a:latin typeface="Times New Roman" pitchFamily="-84" charset="0"/>
              </a:rPr>
              <a:t>angle poplité &lt; 160°</a:t>
            </a:r>
          </a:p>
          <a:p>
            <a:pPr lvl="1" eaLnBrk="1" hangingPunct="1"/>
            <a:r>
              <a:rPr lang="en-US" smtClean="0">
                <a:latin typeface="Times New Roman" pitchFamily="-84" charset="0"/>
              </a:rPr>
              <a:t>distance talon fesse &gt; 0°</a:t>
            </a:r>
          </a:p>
          <a:p>
            <a:pPr lvl="1" eaLnBrk="1" hangingPunct="1"/>
            <a:r>
              <a:rPr lang="en-US" smtClean="0">
                <a:latin typeface="Times New Roman" pitchFamily="-84" charset="0"/>
              </a:rPr>
              <a:t>lombalgies +</a:t>
            </a:r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7103-94B3-4A05-8D92-6E433A9FD2FF}" type="slidenum">
              <a:rPr lang="fr-FR"/>
              <a:pPr/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fr-FR" smtClean="0"/>
              <a:t>Trophicité musculaire</a:t>
            </a:r>
          </a:p>
        </p:txBody>
      </p:sp>
      <p:sp>
        <p:nvSpPr>
          <p:cNvPr id="542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fr-FR" smtClean="0"/>
              <a:t>Recherche d’une raideur des chaines musculaires postérieures et du quadriceps</a:t>
            </a:r>
          </a:p>
          <a:p>
            <a:pPr>
              <a:buFont typeface="Arial" charset="0"/>
              <a:buNone/>
            </a:pPr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0EAF-1F7F-4B64-93FC-BC76222D6BFF}" type="slidenum">
              <a:rPr lang="fr-FR"/>
              <a:pPr/>
              <a:t>34</a:t>
            </a:fld>
            <a:endParaRPr lang="fr-FR"/>
          </a:p>
        </p:txBody>
      </p:sp>
      <p:pic>
        <p:nvPicPr>
          <p:cNvPr id="54278" name="Image 5"/>
          <p:cNvPicPr>
            <a:picLocks noChangeAspect="1"/>
          </p:cNvPicPr>
          <p:nvPr/>
        </p:nvPicPr>
        <p:blipFill>
          <a:blip r:embed="rId2" cstate="email">
            <a:lum bright="6000"/>
          </a:blip>
          <a:srcRect/>
          <a:stretch>
            <a:fillRect/>
          </a:stretch>
        </p:blipFill>
        <p:spPr bwMode="auto">
          <a:xfrm>
            <a:off x="762000" y="2362200"/>
            <a:ext cx="28479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Image 6"/>
          <p:cNvPicPr>
            <a:picLocks noChangeAspect="1"/>
          </p:cNvPicPr>
          <p:nvPr/>
        </p:nvPicPr>
        <p:blipFill>
          <a:blip r:embed="rId3" cstate="email">
            <a:lum bright="8000"/>
          </a:blip>
          <a:srcRect t="2055"/>
          <a:stretch>
            <a:fillRect/>
          </a:stretch>
        </p:blipFill>
        <p:spPr bwMode="auto">
          <a:xfrm>
            <a:off x="3898900" y="2540000"/>
            <a:ext cx="47879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fr-FR" smtClean="0"/>
              <a:t>Testing rotulien</a:t>
            </a:r>
          </a:p>
        </p:txBody>
      </p:sp>
      <p:sp>
        <p:nvSpPr>
          <p:cNvPr id="55299" name="Espace réservé du contenu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267200"/>
          </a:xfrm>
        </p:spPr>
        <p:txBody>
          <a:bodyPr/>
          <a:lstStyle/>
          <a:p>
            <a:r>
              <a:rPr lang="fr-FR" smtClean="0"/>
              <a:t>Inspection:</a:t>
            </a:r>
          </a:p>
          <a:p>
            <a:pPr lvl="1"/>
            <a:r>
              <a:rPr lang="fr-FR" smtClean="0"/>
              <a:t>Luxation permanente</a:t>
            </a:r>
          </a:p>
          <a:p>
            <a:pPr lvl="1"/>
            <a:r>
              <a:rPr lang="fr-FR" smtClean="0"/>
              <a:t>Désaxation (baïonnette)</a:t>
            </a:r>
          </a:p>
          <a:p>
            <a:pPr lvl="1">
              <a:buFont typeface="Arial" charset="0"/>
              <a:buNone/>
            </a:pPr>
            <a:r>
              <a:rPr lang="fr-FR" sz="1600" smtClean="0"/>
              <a:t>aspect réalisé par la rotule, le tendon rotulien </a:t>
            </a:r>
          </a:p>
          <a:p>
            <a:pPr lvl="1">
              <a:buFont typeface="Arial" charset="0"/>
              <a:buNone/>
            </a:pPr>
            <a:r>
              <a:rPr lang="fr-FR" sz="1600" smtClean="0"/>
              <a:t>et la Tubérosité Tibiale Antérieure (TTA). </a:t>
            </a:r>
            <a:endParaRPr lang="fr-FR" smtClean="0"/>
          </a:p>
          <a:p>
            <a:pPr lvl="1"/>
            <a:r>
              <a:rPr lang="fr-FR" smtClean="0"/>
              <a:t>Ressaut de recentrage</a:t>
            </a:r>
          </a:p>
          <a:p>
            <a:pPr lvl="1"/>
            <a:r>
              <a:rPr lang="fr-FR" smtClean="0"/>
              <a:t>Rotule haute </a:t>
            </a:r>
          </a:p>
          <a:p>
            <a:r>
              <a:rPr lang="fr-FR" smtClean="0"/>
              <a:t>Palpation des versants interne                       et externe de la rotule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fr-FR" smtClean="0"/>
          </a:p>
          <a:p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A49-35E2-4D19-9B8B-105376C2D665}" type="slidenum">
              <a:rPr lang="fr-FR"/>
              <a:pPr/>
              <a:t>35</a:t>
            </a:fld>
            <a:endParaRPr lang="fr-FR"/>
          </a:p>
        </p:txBody>
      </p:sp>
      <p:pic>
        <p:nvPicPr>
          <p:cNvPr id="55302" name="Image 5" descr="La-rotule_html_93f423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7700" y="4648200"/>
            <a:ext cx="2540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Image 6" descr="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1371600"/>
            <a:ext cx="2857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fr-FR" smtClean="0"/>
              <a:t>Testing rotulien</a:t>
            </a:r>
          </a:p>
        </p:txBody>
      </p:sp>
      <p:sp>
        <p:nvSpPr>
          <p:cNvPr id="56323" name="Espace réservé du contenu 2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914400"/>
          </a:xfrm>
        </p:spPr>
        <p:txBody>
          <a:bodyPr/>
          <a:lstStyle/>
          <a:p>
            <a:r>
              <a:rPr lang="fr-FR" smtClean="0"/>
              <a:t>Rabot rotulien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fr-FR" smtClean="0"/>
          </a:p>
          <a:p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6D2F-404F-43BF-8BE3-D99A72E5621C}" type="slidenum">
              <a:rPr lang="fr-FR"/>
              <a:pPr/>
              <a:t>36</a:t>
            </a:fld>
            <a:endParaRPr lang="fr-FR"/>
          </a:p>
        </p:txBody>
      </p:sp>
      <p:pic>
        <p:nvPicPr>
          <p:cNvPr id="56326" name="Image 5" descr="La-rotule_html_m56e57a8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349500"/>
            <a:ext cx="4043363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Image 6" descr="rabotag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46027" y="5325070"/>
            <a:ext cx="3078374" cy="923330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</a:bodyPr>
          <a:lstStyle/>
          <a:p>
            <a:pPr algn="ctr"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-84" charset="0"/>
                <a:cs typeface="ＭＳ Ｐゴシック" pitchFamily="-84" charset="-128"/>
              </a:rPr>
              <a:t>Cric cric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fr-FR" smtClean="0"/>
              <a:t>Testing rotulien</a:t>
            </a:r>
          </a:p>
        </p:txBody>
      </p:sp>
      <p:sp>
        <p:nvSpPr>
          <p:cNvPr id="57347" name="Espace réservé du contenu 2"/>
          <p:cNvSpPr>
            <a:spLocks noGrp="1"/>
          </p:cNvSpPr>
          <p:nvPr>
            <p:ph idx="1"/>
          </p:nvPr>
        </p:nvSpPr>
        <p:spPr>
          <a:xfrm>
            <a:off x="152400" y="990600"/>
            <a:ext cx="7924800" cy="5486400"/>
          </a:xfrm>
        </p:spPr>
        <p:txBody>
          <a:bodyPr/>
          <a:lstStyle/>
          <a:p>
            <a:r>
              <a:rPr lang="fr-FR" smtClean="0"/>
              <a:t>Signe de Zohlen</a:t>
            </a:r>
          </a:p>
          <a:p>
            <a:endParaRPr lang="fr-FR" smtClean="0"/>
          </a:p>
          <a:p>
            <a:pPr lvl="1"/>
            <a:r>
              <a:rPr lang="fr-FR" smtClean="0"/>
              <a:t>Position debout ou couchée</a:t>
            </a:r>
          </a:p>
          <a:p>
            <a:pPr lvl="1"/>
            <a:r>
              <a:rPr lang="fr-FR" smtClean="0"/>
              <a:t>Maintien de la rotule vers le bas</a:t>
            </a:r>
          </a:p>
          <a:p>
            <a:pPr lvl="1"/>
            <a:r>
              <a:rPr lang="fr-FR" smtClean="0"/>
              <a:t>Contraction du quadriceps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>
              <a:buFont typeface="Arial" charset="0"/>
              <a:buNone/>
            </a:pPr>
            <a:r>
              <a:rPr lang="fr-FR" sz="3600" b="1" smtClean="0"/>
              <a:t>				Douleur </a:t>
            </a:r>
          </a:p>
          <a:p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B97A-D66F-4916-87EF-19399D50456A}" type="slidenum">
              <a:rPr lang="fr-FR"/>
              <a:pPr/>
              <a:t>37</a:t>
            </a:fld>
            <a:endParaRPr lang="fr-FR"/>
          </a:p>
        </p:txBody>
      </p:sp>
      <p:sp>
        <p:nvSpPr>
          <p:cNvPr id="6" name="Flèche vers le bas 5"/>
          <p:cNvSpPr>
            <a:spLocks noChangeArrowheads="1"/>
          </p:cNvSpPr>
          <p:nvPr/>
        </p:nvSpPr>
        <p:spPr bwMode="auto">
          <a:xfrm>
            <a:off x="2895600" y="3962400"/>
            <a:ext cx="484188" cy="977900"/>
          </a:xfrm>
          <a:prstGeom prst="down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fr-FR" sz="1800">
              <a:solidFill>
                <a:srgbClr val="FFFFFF"/>
              </a:solidFill>
              <a:latin typeface="Calibri" pitchFamily="-84" charset="0"/>
            </a:endParaRPr>
          </a:p>
        </p:txBody>
      </p:sp>
      <p:pic>
        <p:nvPicPr>
          <p:cNvPr id="57351" name="Image 6" descr="Zohle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3276600"/>
            <a:ext cx="38481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fr-FR" smtClean="0"/>
              <a:t>Testing rotulien</a:t>
            </a:r>
          </a:p>
        </p:txBody>
      </p:sp>
      <p:sp>
        <p:nvSpPr>
          <p:cNvPr id="58371" name="Espace réservé du contenu 2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838200"/>
          </a:xfrm>
        </p:spPr>
        <p:txBody>
          <a:bodyPr/>
          <a:lstStyle/>
          <a:p>
            <a:r>
              <a:rPr lang="fr-FR" smtClean="0"/>
              <a:t>Signe de Smilie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fr-FR" smtClean="0"/>
          </a:p>
          <a:p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5503-3776-438F-ADDD-7E35B17076D8}" type="slidenum">
              <a:rPr lang="fr-FR"/>
              <a:pPr/>
              <a:t>38</a:t>
            </a:fld>
            <a:endParaRPr lang="fr-FR"/>
          </a:p>
        </p:txBody>
      </p:sp>
      <p:pic>
        <p:nvPicPr>
          <p:cNvPr id="58374" name="Image 5" descr="signe-de-smili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676400"/>
            <a:ext cx="36576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Image 6" descr="Smilie 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700" y="4267200"/>
            <a:ext cx="3949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Image 7" descr="3250669-funny-cartoon-de-angy-smilie-emoticons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9800" y="3814763"/>
            <a:ext cx="213360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Image 8" descr="771214-icones-colorees-de-smilie-representant-differentes-emotions-et-expressions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9800" y="12192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696200" y="3657600"/>
            <a:ext cx="533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80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cxnSp>
        <p:nvCxnSpPr>
          <p:cNvPr id="12" name="Connecteur droit avec flèche 11"/>
          <p:cNvCxnSpPr>
            <a:cxnSpLocks noChangeShapeType="1"/>
          </p:cNvCxnSpPr>
          <p:nvPr/>
        </p:nvCxnSpPr>
        <p:spPr bwMode="auto">
          <a:xfrm>
            <a:off x="4800600" y="4038600"/>
            <a:ext cx="914400" cy="914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Connecteur droit avec flèche 13"/>
          <p:cNvCxnSpPr>
            <a:cxnSpLocks noChangeShapeType="1"/>
          </p:cNvCxnSpPr>
          <p:nvPr/>
        </p:nvCxnSpPr>
        <p:spPr bwMode="auto">
          <a:xfrm flipV="1">
            <a:off x="4724400" y="2514600"/>
            <a:ext cx="990600" cy="7620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fr-FR" smtClean="0"/>
              <a:t>Testing méniscal</a:t>
            </a:r>
          </a:p>
        </p:txBody>
      </p:sp>
      <p:sp>
        <p:nvSpPr>
          <p:cNvPr id="60419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133600"/>
          </a:xfrm>
        </p:spPr>
        <p:txBody>
          <a:bodyPr/>
          <a:lstStyle/>
          <a:p>
            <a:r>
              <a:rPr lang="fr-FR" smtClean="0"/>
              <a:t>Parfois claquement audible</a:t>
            </a:r>
          </a:p>
          <a:p>
            <a:r>
              <a:rPr lang="fr-FR" smtClean="0"/>
              <a:t>Palpation de l’interligne fémoro – tibial interne et externe d’avant en arrière : signe de Oudart (« cri méniscal »)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B3D5-21CF-4DDA-936E-E1E055AC8DA0}" type="slidenum">
              <a:rPr lang="fr-FR"/>
              <a:pPr/>
              <a:t>39</a:t>
            </a:fld>
            <a:endParaRPr lang="fr-FR"/>
          </a:p>
        </p:txBody>
      </p:sp>
      <p:pic>
        <p:nvPicPr>
          <p:cNvPr id="60422" name="Picture 7" descr="fig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3352800"/>
            <a:ext cx="48133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1600200"/>
            <a:ext cx="4978400" cy="4525963"/>
          </a:xfrm>
        </p:spPr>
        <p:txBody>
          <a:bodyPr/>
          <a:lstStyle/>
          <a:p>
            <a:r>
              <a:rPr lang="fr-FR" sz="2800" smtClean="0"/>
              <a:t>Formations externes</a:t>
            </a:r>
          </a:p>
          <a:p>
            <a:pPr>
              <a:buFont typeface="Arial" charset="0"/>
              <a:buNone/>
            </a:pPr>
            <a:endParaRPr lang="fr-FR" sz="2800" smtClean="0"/>
          </a:p>
          <a:p>
            <a:pPr lvl="1"/>
            <a:r>
              <a:rPr lang="fr-FR" sz="2400" smtClean="0"/>
              <a:t>1/3 antérieur: Aileron externe, tractus ilio tibial et fascia lata</a:t>
            </a:r>
          </a:p>
          <a:p>
            <a:pPr lvl="1"/>
            <a:r>
              <a:rPr lang="fr-FR" sz="2400" smtClean="0"/>
              <a:t>1/3 moyen: Biceps, LLE, Tendon du poplité</a:t>
            </a:r>
          </a:p>
        </p:txBody>
      </p:sp>
      <p:pic>
        <p:nvPicPr>
          <p:cNvPr id="2150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38800" y="1219200"/>
            <a:ext cx="3171825" cy="5029200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E2E192-65B9-4636-A948-C32FAC1D6DE6}" type="slidenum">
              <a:rPr lang="fr-FR"/>
              <a:pPr/>
              <a:t>4</a:t>
            </a:fld>
            <a:endParaRPr lang="fr-FR"/>
          </a:p>
        </p:txBody>
      </p:sp>
      <p:sp>
        <p:nvSpPr>
          <p:cNvPr id="21509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fr-FR" smtClean="0"/>
              <a:t>Testing méniscal</a:t>
            </a:r>
          </a:p>
        </p:txBody>
      </p:sp>
      <p:sp>
        <p:nvSpPr>
          <p:cNvPr id="6144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fr-FR" smtClean="0"/>
              <a:t>Grinding test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12BE-CC41-4DDE-8D8B-778C34C1BCC7}" type="slidenum">
              <a:rPr lang="fr-FR"/>
              <a:pPr/>
              <a:t>40</a:t>
            </a:fld>
            <a:endParaRPr lang="fr-FR"/>
          </a:p>
        </p:txBody>
      </p:sp>
      <p:pic>
        <p:nvPicPr>
          <p:cNvPr id="61446" name="Picture 7" descr="fig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0275"/>
            <a:ext cx="48768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fr-FR" smtClean="0"/>
              <a:t>Testing méniscal</a:t>
            </a:r>
          </a:p>
        </p:txBody>
      </p:sp>
      <p:sp>
        <p:nvSpPr>
          <p:cNvPr id="624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r>
              <a:rPr lang="fr-FR" smtClean="0"/>
              <a:t>Signe de Mac Murray</a:t>
            </a:r>
          </a:p>
          <a:p>
            <a:r>
              <a:rPr lang="fr-FR" smtClean="0"/>
              <a:t>Signe de Cabot (ME)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D8EE-89DE-4E5E-9951-77BB8F4AB25B}" type="slidenum">
              <a:rPr lang="fr-FR"/>
              <a:pPr/>
              <a:t>41</a:t>
            </a:fld>
            <a:endParaRPr lang="fr-FR"/>
          </a:p>
        </p:txBody>
      </p:sp>
      <p:pic>
        <p:nvPicPr>
          <p:cNvPr id="62470" name="Picture 7" descr="fig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1676400"/>
            <a:ext cx="31400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8" descr="fig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538" y="3181350"/>
            <a:ext cx="418306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vers la droite 7"/>
          <p:cNvSpPr>
            <a:spLocks noChangeArrowheads="1"/>
          </p:cNvSpPr>
          <p:nvPr/>
        </p:nvSpPr>
        <p:spPr bwMode="auto">
          <a:xfrm>
            <a:off x="4495800" y="1600200"/>
            <a:ext cx="457200" cy="331788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fr-FR" sz="1800">
              <a:solidFill>
                <a:srgbClr val="FFFFFF"/>
              </a:solidFill>
              <a:latin typeface="Calibri" pitchFamily="-84" charset="0"/>
            </a:endParaRPr>
          </a:p>
        </p:txBody>
      </p:sp>
      <p:sp>
        <p:nvSpPr>
          <p:cNvPr id="9" name="Flèche vers le bas 8"/>
          <p:cNvSpPr>
            <a:spLocks noChangeArrowheads="1"/>
          </p:cNvSpPr>
          <p:nvPr/>
        </p:nvSpPr>
        <p:spPr bwMode="auto">
          <a:xfrm>
            <a:off x="2590800" y="2590800"/>
            <a:ext cx="3810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fr-FR" sz="1800">
              <a:solidFill>
                <a:srgbClr val="FFFFFF"/>
              </a:solidFill>
              <a:latin typeface="Calibri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34B4-4E8B-4EE5-AA34-FB3D58F8D30E}" type="slidenum">
              <a:rPr lang="fr-FR"/>
              <a:pPr/>
              <a:t>42</a:t>
            </a:fld>
            <a:endParaRPr lang="fr-FR"/>
          </a:p>
        </p:txBody>
      </p:sp>
      <p:pic>
        <p:nvPicPr>
          <p:cNvPr id="63492" name="Picture 7" descr="fig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149475"/>
            <a:ext cx="730408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fr-FR" smtClean="0"/>
              <a:t>Blocage fin de Dejour ou signe de Judet Genety (flessum)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smtClean="0"/>
              <a:t>Testing ligamentaire</a:t>
            </a:r>
          </a:p>
        </p:txBody>
      </p:sp>
      <p:sp>
        <p:nvSpPr>
          <p:cNvPr id="64515" name="Espace réservé du contenu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365750"/>
          </a:xfrm>
        </p:spPr>
        <p:txBody>
          <a:bodyPr/>
          <a:lstStyle/>
          <a:p>
            <a:r>
              <a:rPr lang="fr-FR" smtClean="0"/>
              <a:t>Test de Lachman ou Lachman – Trillat</a:t>
            </a:r>
          </a:p>
          <a:p>
            <a:pPr lvl="1"/>
            <a:r>
              <a:rPr lang="fr-FR" b="1" smtClean="0">
                <a:solidFill>
                  <a:srgbClr val="FF0000"/>
                </a:solidFill>
              </a:rPr>
              <a:t>Test de laxité </a:t>
            </a:r>
            <a:r>
              <a:rPr lang="fr-FR" smtClean="0"/>
              <a:t>(notion anatomo – pathologique)</a:t>
            </a:r>
          </a:p>
          <a:p>
            <a:pPr lvl="1"/>
            <a:r>
              <a:rPr lang="fr-FR" smtClean="0"/>
              <a:t>Test qualitatif et non quantitatif</a:t>
            </a:r>
          </a:p>
          <a:p>
            <a:pPr lvl="1"/>
            <a:r>
              <a:rPr lang="fr-FR" smtClean="0"/>
              <a:t>Qualifier l’arrêt:</a:t>
            </a:r>
          </a:p>
          <a:p>
            <a:pPr lvl="2"/>
            <a:r>
              <a:rPr lang="fr-FR" smtClean="0"/>
              <a:t>Arrêt dur (LCA sain) </a:t>
            </a:r>
          </a:p>
          <a:p>
            <a:pPr lvl="2"/>
            <a:r>
              <a:rPr lang="fr-FR" smtClean="0"/>
              <a:t>Arrêt mou (LCA rompu)</a:t>
            </a:r>
          </a:p>
          <a:p>
            <a:pPr lvl="2"/>
            <a:r>
              <a:rPr lang="fr-FR" smtClean="0"/>
              <a:t>Arrêt dur retardé (LCA rompu partiellement, LCP rompu, greffe de LCA distendue)</a:t>
            </a:r>
          </a:p>
          <a:p>
            <a:pPr lvl="1"/>
            <a:r>
              <a:rPr lang="fr-FR" smtClean="0"/>
              <a:t>Quantification du Lachman</a:t>
            </a:r>
          </a:p>
          <a:p>
            <a:pPr lvl="2"/>
            <a:r>
              <a:rPr lang="fr-FR" smtClean="0"/>
              <a:t>Impossible en clinique</a:t>
            </a:r>
          </a:p>
          <a:p>
            <a:pPr lvl="2"/>
            <a:r>
              <a:rPr lang="fr-FR" smtClean="0"/>
              <a:t>Notion instrumentale ou radiographique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4511-9943-4810-AD68-0882F249F158}" type="slidenum">
              <a:rPr lang="fr-FR"/>
              <a:pPr/>
              <a:t>43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fr-FR" smtClean="0"/>
              <a:t>Testing ligamentaire</a:t>
            </a:r>
          </a:p>
        </p:txBody>
      </p:sp>
      <p:sp>
        <p:nvSpPr>
          <p:cNvPr id="65539" name="Espace réservé du contenu 2"/>
          <p:cNvSpPr>
            <a:spLocks noGrp="1"/>
          </p:cNvSpPr>
          <p:nvPr>
            <p:ph idx="1"/>
          </p:nvPr>
        </p:nvSpPr>
        <p:spPr>
          <a:xfrm>
            <a:off x="381000" y="1060450"/>
            <a:ext cx="8458200" cy="2825750"/>
          </a:xfrm>
        </p:spPr>
        <p:txBody>
          <a:bodyPr/>
          <a:lstStyle/>
          <a:p>
            <a:r>
              <a:rPr lang="fr-FR" smtClean="0"/>
              <a:t>Test de Lachman ou Lachman – Trillat</a:t>
            </a:r>
          </a:p>
          <a:p>
            <a:pPr lvl="1"/>
            <a:r>
              <a:rPr lang="fr-FR" smtClean="0"/>
              <a:t>Seul test réalisable à chaud</a:t>
            </a:r>
          </a:p>
          <a:p>
            <a:pPr lvl="1"/>
            <a:r>
              <a:rPr lang="fr-FR" smtClean="0"/>
              <a:t>Genou déverrouillé à 20° de flexion</a:t>
            </a:r>
          </a:p>
          <a:p>
            <a:pPr lvl="1"/>
            <a:r>
              <a:rPr lang="fr-FR" smtClean="0"/>
              <a:t>Une main tenant la cuisse en supra rotulien, l’autre tirant le tibia vers l’avant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E572-A5D9-4503-AF29-104626BCCFCE}" type="slidenum">
              <a:rPr lang="fr-FR"/>
              <a:pPr/>
              <a:t>44</a:t>
            </a:fld>
            <a:endParaRPr lang="fr-FR"/>
          </a:p>
        </p:txBody>
      </p:sp>
      <p:pic>
        <p:nvPicPr>
          <p:cNvPr id="6554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971925"/>
            <a:ext cx="4176712" cy="227647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5543" name="Picture 6" descr="14-40923-04-minia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41888" y="3816350"/>
            <a:ext cx="374491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84238"/>
          </a:xfrm>
        </p:spPr>
        <p:txBody>
          <a:bodyPr/>
          <a:lstStyle/>
          <a:p>
            <a:r>
              <a:rPr lang="fr-FR" smtClean="0"/>
              <a:t>Testing ligamentaire</a:t>
            </a:r>
          </a:p>
        </p:txBody>
      </p:sp>
      <p:sp>
        <p:nvSpPr>
          <p:cNvPr id="66563" name="Espace réservé du contenu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3048000"/>
          </a:xfrm>
        </p:spPr>
        <p:txBody>
          <a:bodyPr/>
          <a:lstStyle/>
          <a:p>
            <a:r>
              <a:rPr lang="fr-FR" smtClean="0"/>
              <a:t>Tiroirs antérieur ou postérieur </a:t>
            </a:r>
          </a:p>
          <a:p>
            <a:pPr lvl="1"/>
            <a:r>
              <a:rPr lang="fr-FR" smtClean="0"/>
              <a:t>Tests de laxité réalisés genou fléchi à 90°</a:t>
            </a:r>
          </a:p>
          <a:p>
            <a:pPr lvl="1"/>
            <a:r>
              <a:rPr lang="fr-FR" smtClean="0"/>
              <a:t>Pratiqués en rotation neutre, interne et externes</a:t>
            </a:r>
          </a:p>
          <a:p>
            <a:pPr lvl="1"/>
            <a:r>
              <a:rPr lang="fr-FR" smtClean="0"/>
              <a:t>Positif si LCA ou LCP rompu + atteinte des points d’angle postéro - interne (PAPI) ou postéro – externe (PAPE).</a:t>
            </a:r>
          </a:p>
          <a:p>
            <a:pPr lvl="1">
              <a:buFont typeface="Arial" charset="0"/>
              <a:buNone/>
            </a:pPr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F87B-998C-440A-9418-AB61274F6B45}" type="slidenum">
              <a:rPr lang="fr-FR"/>
              <a:pPr/>
              <a:t>45</a:t>
            </a:fld>
            <a:endParaRPr lang="fr-FR"/>
          </a:p>
        </p:txBody>
      </p:sp>
      <p:pic>
        <p:nvPicPr>
          <p:cNvPr id="66566" name="Picture 3" descr="fig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3587750"/>
            <a:ext cx="28194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84238"/>
          </a:xfrm>
        </p:spPr>
        <p:txBody>
          <a:bodyPr/>
          <a:lstStyle/>
          <a:p>
            <a:r>
              <a:rPr lang="fr-FR" smtClean="0"/>
              <a:t>Testing ligamentaire</a:t>
            </a:r>
          </a:p>
        </p:txBody>
      </p:sp>
      <p:sp>
        <p:nvSpPr>
          <p:cNvPr id="67587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133600"/>
          </a:xfrm>
        </p:spPr>
        <p:txBody>
          <a:bodyPr/>
          <a:lstStyle/>
          <a:p>
            <a:r>
              <a:rPr lang="fr-FR" smtClean="0"/>
              <a:t>Tiroirs  </a:t>
            </a:r>
          </a:p>
          <a:p>
            <a:pPr lvl="1"/>
            <a:r>
              <a:rPr lang="fr-FR" smtClean="0"/>
              <a:t>ATTENTION: pseudo tiroir antérieur positif qui est la correction d’ un tiroir postérieur = rupture du LCP</a:t>
            </a:r>
          </a:p>
          <a:p>
            <a:pPr lvl="1"/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F999-9C9E-402E-9516-3789866724A2}" type="slidenum">
              <a:rPr lang="fr-FR"/>
              <a:pPr/>
              <a:t>46</a:t>
            </a:fld>
            <a:endParaRPr lang="fr-FR"/>
          </a:p>
        </p:txBody>
      </p:sp>
      <p:pic>
        <p:nvPicPr>
          <p:cNvPr id="67590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3200400"/>
            <a:ext cx="4876800" cy="238283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fr-FR" smtClean="0"/>
              <a:t>Testing ligamentaire</a:t>
            </a:r>
          </a:p>
        </p:txBody>
      </p:sp>
      <p:sp>
        <p:nvSpPr>
          <p:cNvPr id="686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r>
              <a:rPr lang="fr-FR" smtClean="0"/>
              <a:t>Tests de Ressaut</a:t>
            </a:r>
          </a:p>
          <a:p>
            <a:pPr lvl="1"/>
            <a:r>
              <a:rPr lang="fr-FR" smtClean="0"/>
              <a:t>Pathognomoniques </a:t>
            </a:r>
          </a:p>
          <a:p>
            <a:pPr lvl="1"/>
            <a:r>
              <a:rPr lang="fr-FR" smtClean="0"/>
              <a:t>A éviter à chaud; à renouveler à distance de l’épisode aigu</a:t>
            </a:r>
          </a:p>
          <a:p>
            <a:pPr lvl="1"/>
            <a:r>
              <a:rPr lang="fr-FR" smtClean="0"/>
              <a:t>Nombreux tests</a:t>
            </a:r>
          </a:p>
          <a:p>
            <a:pPr lvl="2"/>
            <a:r>
              <a:rPr lang="fr-FR" smtClean="0"/>
              <a:t>Dejour test</a:t>
            </a:r>
          </a:p>
          <a:p>
            <a:pPr lvl="2"/>
            <a:r>
              <a:rPr lang="fr-FR" smtClean="0"/>
              <a:t>Jerk test de Hughston</a:t>
            </a:r>
          </a:p>
          <a:p>
            <a:pPr lvl="2"/>
            <a:r>
              <a:rPr lang="fr-FR" smtClean="0"/>
              <a:t>Pivot shift de Mac Intosch</a:t>
            </a:r>
          </a:p>
          <a:p>
            <a:pPr lvl="1"/>
            <a:r>
              <a:rPr lang="fr-FR" b="1" smtClean="0">
                <a:solidFill>
                  <a:srgbClr val="FF0000"/>
                </a:solidFill>
              </a:rPr>
              <a:t>Tests fonctionnels ou tests d’instabilité </a:t>
            </a:r>
            <a:r>
              <a:rPr lang="fr-FR" smtClean="0"/>
              <a:t>avec ressaut bien reconnu et appréhendé par le patient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F47D-6C93-46FF-B1A8-3E4FB8BD8378}" type="slidenum">
              <a:rPr lang="fr-FR"/>
              <a:pPr/>
              <a:t>47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fr-FR" smtClean="0"/>
              <a:t>Testing ligamentaire</a:t>
            </a:r>
          </a:p>
        </p:txBody>
      </p:sp>
      <p:sp>
        <p:nvSpPr>
          <p:cNvPr id="69635" name="Espace réservé du contenu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1981200"/>
          </a:xfrm>
        </p:spPr>
        <p:txBody>
          <a:bodyPr/>
          <a:lstStyle/>
          <a:p>
            <a:pPr lvl="1"/>
            <a:r>
              <a:rPr lang="fr-FR" smtClean="0"/>
              <a:t>Qualification du ressaut:</a:t>
            </a:r>
          </a:p>
          <a:p>
            <a:pPr lvl="2"/>
            <a:r>
              <a:rPr lang="fr-FR" smtClean="0"/>
              <a:t>Ebauché ou « Bâtard » (rupture partielle LCA, lésion LCP, ligamentoplastie distendue)</a:t>
            </a:r>
          </a:p>
          <a:p>
            <a:pPr lvl="2"/>
            <a:r>
              <a:rPr lang="fr-FR" smtClean="0"/>
              <a:t>Franc</a:t>
            </a:r>
          </a:p>
          <a:p>
            <a:pPr lvl="2"/>
            <a:r>
              <a:rPr lang="fr-FR" smtClean="0"/>
              <a:t>Explosif (laxités évoluées ou combinées)</a:t>
            </a:r>
          </a:p>
          <a:p>
            <a:pPr lvl="2">
              <a:buFont typeface="Arial" charset="0"/>
              <a:buNone/>
            </a:pPr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526D-F8F8-449E-9D94-28CA720E0893}" type="slidenum">
              <a:rPr lang="fr-FR"/>
              <a:pPr/>
              <a:t>48</a:t>
            </a:fld>
            <a:endParaRPr lang="fr-FR"/>
          </a:p>
        </p:txBody>
      </p:sp>
      <p:pic>
        <p:nvPicPr>
          <p:cNvPr id="6963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733800"/>
            <a:ext cx="3240088" cy="23495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9639" name="Picture 7" descr="ressau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3505200"/>
            <a:ext cx="2490788" cy="26638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itr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229600" cy="792162"/>
          </a:xfrm>
        </p:spPr>
        <p:txBody>
          <a:bodyPr/>
          <a:lstStyle/>
          <a:p>
            <a:r>
              <a:rPr lang="fr-FR" smtClean="0"/>
              <a:t>Testing ligamentaire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964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Test de Dejour</a:t>
            </a:r>
          </a:p>
          <a:p>
            <a:pPr lvl="8">
              <a:buFont typeface="Arial"/>
              <a:buNone/>
              <a:defRPr/>
            </a:pPr>
            <a:r>
              <a:rPr lang="fr-FR" dirty="0" smtClean="0"/>
              <a:t>          - Extension, rotation neutre, valgus,   		flexion </a:t>
            </a:r>
          </a:p>
          <a:p>
            <a:pPr lvl="8">
              <a:buFont typeface="Arial"/>
              <a:buNone/>
              <a:defRPr/>
            </a:pPr>
            <a:r>
              <a:rPr lang="fr-FR" dirty="0" smtClean="0"/>
              <a:t>          </a:t>
            </a:r>
          </a:p>
          <a:p>
            <a:pPr lvl="8">
              <a:defRPr/>
            </a:pPr>
            <a:endParaRPr lang="fr-FR" dirty="0" smtClean="0"/>
          </a:p>
          <a:p>
            <a:pPr lvl="8">
              <a:defRPr/>
            </a:pPr>
            <a:endParaRPr lang="fr-FR" dirty="0" smtClean="0"/>
          </a:p>
          <a:p>
            <a:pPr lvl="8">
              <a:defRPr/>
            </a:pPr>
            <a:endParaRPr lang="fr-FR" dirty="0" smtClean="0"/>
          </a:p>
          <a:p>
            <a:pPr lvl="8">
              <a:defRPr/>
            </a:pPr>
            <a:endParaRPr lang="fr-FR" dirty="0" smtClean="0"/>
          </a:p>
          <a:p>
            <a:pPr lvl="8">
              <a:defRPr/>
            </a:pPr>
            <a:endParaRPr lang="fr-FR" dirty="0" smtClean="0"/>
          </a:p>
          <a:p>
            <a:pPr lvl="8">
              <a:defRPr/>
            </a:pPr>
            <a:endParaRPr lang="fr-FR" dirty="0" smtClean="0"/>
          </a:p>
          <a:p>
            <a:pPr lvl="8">
              <a:defRPr/>
            </a:pPr>
            <a:endParaRPr lang="fr-FR" dirty="0" smtClean="0"/>
          </a:p>
          <a:p>
            <a:pPr lvl="8">
              <a:defRPr/>
            </a:pPr>
            <a:endParaRPr lang="fr-FR" dirty="0" smtClean="0"/>
          </a:p>
          <a:p>
            <a:pPr lvl="8">
              <a:defRPr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102B-D178-4F83-B3FD-B8EAEE034D54}" type="slidenum">
              <a:rPr lang="fr-FR"/>
              <a:pPr/>
              <a:t>49</a:t>
            </a:fld>
            <a:endParaRPr lang="fr-FR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76200" y="1770063"/>
          <a:ext cx="4114800" cy="3106737"/>
        </p:xfrm>
        <a:graphic>
          <a:graphicData uri="http://schemas.openxmlformats.org/presentationml/2006/ole">
            <p:oleObj spid="_x0000_s70658" name="Image Bitmap" r:id="rId3" imgW="3153215" imgH="2381582" progId="">
              <p:embed/>
            </p:oleObj>
          </a:graphicData>
        </a:graphic>
      </p:graphicFrame>
      <p:sp>
        <p:nvSpPr>
          <p:cNvPr id="8" name="Flèche courbée vers la droite 7"/>
          <p:cNvSpPr>
            <a:spLocks noChangeArrowheads="1"/>
          </p:cNvSpPr>
          <p:nvPr/>
        </p:nvSpPr>
        <p:spPr bwMode="auto">
          <a:xfrm rot="-2495553">
            <a:off x="3452813" y="5194300"/>
            <a:ext cx="731837" cy="1216025"/>
          </a:xfrm>
          <a:prstGeom prst="curvedRightArrow">
            <a:avLst>
              <a:gd name="adj1" fmla="val 25001"/>
              <a:gd name="adj2" fmla="val 50002"/>
              <a:gd name="adj3" fmla="val 25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fr-FR" sz="1800">
              <a:latin typeface="Calibri" pitchFamily="-84" charset="0"/>
            </a:endParaRPr>
          </a:p>
        </p:txBody>
      </p:sp>
      <p:pic>
        <p:nvPicPr>
          <p:cNvPr id="70664" name="Image 8" descr="Sans titr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2895600"/>
            <a:ext cx="3759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10200" y="655638"/>
            <a:ext cx="3268663" cy="5516562"/>
          </a:xfrm>
        </p:spPr>
      </p:pic>
      <p:sp>
        <p:nvSpPr>
          <p:cNvPr id="22531" name="AutoShape 3"/>
          <p:cNvSpPr txBox="1">
            <a:spLocks noChangeAspect="1" noChangeArrowheads="1"/>
          </p:cNvSpPr>
          <p:nvPr/>
        </p:nvSpPr>
        <p:spPr bwMode="auto">
          <a:xfrm>
            <a:off x="381000" y="1752600"/>
            <a:ext cx="497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800">
                <a:latin typeface="Calibri" pitchFamily="-84" charset="0"/>
              </a:rPr>
              <a:t>Formations externes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fr-FR">
              <a:latin typeface="Calibri" pitchFamily="-8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fr-FR">
                <a:latin typeface="Calibri" pitchFamily="-84" charset="0"/>
              </a:rPr>
              <a:t>1/3 postérieur: PAPE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000">
                <a:latin typeface="Calibri" pitchFamily="-84" charset="0"/>
              </a:rPr>
              <a:t>Ligament poplité arqué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000">
                <a:latin typeface="Calibri" pitchFamily="-84" charset="0"/>
              </a:rPr>
              <a:t>muscle poplité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000">
                <a:latin typeface="Calibri" pitchFamily="-84" charset="0"/>
              </a:rPr>
              <a:t>jumeau externe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fr-FR" sz="2000">
                <a:latin typeface="Calibri" pitchFamily="-84" charset="0"/>
              </a:rPr>
              <a:t>capsule postéro externe et corne post ménisque externe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8E7-22B3-4D03-9681-3777326DB6B0}" type="slidenum">
              <a:rPr lang="fr-FR"/>
              <a:pPr/>
              <a:t>5</a:t>
            </a:fld>
            <a:endParaRPr lang="fr-FR"/>
          </a:p>
        </p:txBody>
      </p:sp>
      <p:sp>
        <p:nvSpPr>
          <p:cNvPr id="22533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229600" cy="792162"/>
          </a:xfrm>
        </p:spPr>
        <p:txBody>
          <a:bodyPr/>
          <a:lstStyle/>
          <a:p>
            <a:r>
              <a:rPr lang="fr-FR" smtClean="0"/>
              <a:t>Testing ligamentaire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Jerk test de Hughston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 lvl="7">
              <a:buFont typeface="Wingdings" charset="2"/>
              <a:buChar char="Ø"/>
              <a:defRPr/>
            </a:pPr>
            <a:r>
              <a:rPr lang="fr-FR" dirty="0" smtClean="0"/>
              <a:t>Rotation interne</a:t>
            </a:r>
          </a:p>
          <a:p>
            <a:pPr lvl="7">
              <a:buFont typeface="Wingdings" charset="2"/>
              <a:buChar char="Ø"/>
              <a:defRPr/>
            </a:pPr>
            <a:r>
              <a:rPr lang="fr-FR" dirty="0" smtClean="0"/>
              <a:t>De la flexion </a:t>
            </a:r>
          </a:p>
          <a:p>
            <a:pPr lvl="7">
              <a:buFont typeface="Wingdings" charset="2"/>
              <a:buChar char="Ø"/>
              <a:defRPr/>
            </a:pPr>
            <a:r>
              <a:rPr lang="fr-FR" dirty="0" smtClean="0"/>
              <a:t>Vers l’extension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E862-BE77-4E72-941E-C113D1E5A81A}" type="slidenum">
              <a:rPr lang="fr-FR"/>
              <a:pPr/>
              <a:t>50</a:t>
            </a:fld>
            <a:endParaRPr lang="fr-FR"/>
          </a:p>
        </p:txBody>
      </p:sp>
      <p:pic>
        <p:nvPicPr>
          <p:cNvPr id="71686" name="Picture 9" descr="JER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8050" y="1874838"/>
            <a:ext cx="206375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9" descr="JER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1676400"/>
            <a:ext cx="2125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vers la droite 10"/>
          <p:cNvSpPr>
            <a:spLocks noChangeArrowheads="1"/>
          </p:cNvSpPr>
          <p:nvPr/>
        </p:nvSpPr>
        <p:spPr bwMode="auto">
          <a:xfrm>
            <a:off x="4127500" y="48768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fr-FR" sz="1800">
              <a:solidFill>
                <a:srgbClr val="FFFFFF"/>
              </a:solidFill>
              <a:latin typeface="Calibri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229600" cy="792162"/>
          </a:xfrm>
        </p:spPr>
        <p:txBody>
          <a:bodyPr/>
          <a:lstStyle/>
          <a:p>
            <a:r>
              <a:rPr lang="fr-FR" smtClean="0"/>
              <a:t>Testing ligamentaire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Pivot shift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 lvl="7">
              <a:buFont typeface="Wingdings" charset="2"/>
              <a:buChar char="Ø"/>
              <a:defRPr/>
            </a:pPr>
            <a:r>
              <a:rPr lang="fr-FR" dirty="0" smtClean="0"/>
              <a:t>Rotation interne</a:t>
            </a:r>
          </a:p>
          <a:p>
            <a:pPr lvl="7">
              <a:buFont typeface="Wingdings" charset="2"/>
              <a:buChar char="Ø"/>
              <a:defRPr/>
            </a:pPr>
            <a:r>
              <a:rPr lang="fr-FR" dirty="0" smtClean="0"/>
              <a:t>De l’extension </a:t>
            </a:r>
          </a:p>
          <a:p>
            <a:pPr lvl="7">
              <a:buFont typeface="Wingdings" charset="2"/>
              <a:buChar char="Ø"/>
              <a:defRPr/>
            </a:pPr>
            <a:r>
              <a:rPr lang="fr-FR" dirty="0" smtClean="0"/>
              <a:t>Vers la flexion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DFB-9D1A-46DB-BB2C-C002D5D3F8A6}" type="slidenum">
              <a:rPr lang="fr-FR"/>
              <a:pPr/>
              <a:t>51</a:t>
            </a:fld>
            <a:endParaRPr lang="fr-FR"/>
          </a:p>
        </p:txBody>
      </p:sp>
      <p:pic>
        <p:nvPicPr>
          <p:cNvPr id="72710" name="Picture 9" descr="JER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1752600"/>
            <a:ext cx="21637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9" descr="JER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676400"/>
            <a:ext cx="2125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vers la droite 10"/>
          <p:cNvSpPr>
            <a:spLocks noChangeArrowheads="1"/>
          </p:cNvSpPr>
          <p:nvPr/>
        </p:nvSpPr>
        <p:spPr bwMode="auto">
          <a:xfrm>
            <a:off x="4127500" y="48768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fr-FR" sz="1800">
              <a:solidFill>
                <a:srgbClr val="FFFFFF"/>
              </a:solidFill>
              <a:latin typeface="Calibri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r>
              <a:rPr lang="fr-FR" smtClean="0"/>
              <a:t>Examen d’une rupture du LCA</a:t>
            </a:r>
          </a:p>
        </p:txBody>
      </p:sp>
      <p:pic>
        <p:nvPicPr>
          <p:cNvPr id="73731" name="Examen clinique du genou.mov" descr="/Users/jean-pierremarchaland/Movies/Examen du genou/Examen clinique du genou.mov">
            <a:hlinkClick r:id="" action="ppaction://media"/>
          </p:cNvPr>
          <p:cNvPicPr>
            <a:picLocks noChangeAspect="1" noChangeArrowheads="1"/>
          </p:cNvPicPr>
          <p:nvPr>
            <p:ph idx="1"/>
            <a:quickTime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19200" y="914400"/>
            <a:ext cx="7256463" cy="5441950"/>
          </a:xfrm>
        </p:spPr>
      </p:pic>
      <p:sp>
        <p:nvSpPr>
          <p:cNvPr id="7373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41B8-3EF4-4740-BC9D-B4C512974EB3}" type="slidenum">
              <a:rPr lang="fr-FR"/>
              <a:pPr/>
              <a:t>52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37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1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r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/>
          <a:lstStyle/>
          <a:p>
            <a:r>
              <a:rPr lang="fr-FR" smtClean="0"/>
              <a:t>Testing ligamentaire</a:t>
            </a:r>
          </a:p>
        </p:txBody>
      </p:sp>
      <p:sp>
        <p:nvSpPr>
          <p:cNvPr id="74755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fr-FR" smtClean="0"/>
              <a:t>Les autres tests</a:t>
            </a:r>
          </a:p>
          <a:p>
            <a:pPr lvl="2"/>
            <a:r>
              <a:rPr lang="fr-FR" smtClean="0"/>
              <a:t>Laxités médiale ou latérale en extension et flexion</a:t>
            </a:r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2"/>
            <a:r>
              <a:rPr lang="fr-FR" smtClean="0"/>
              <a:t>Recurvatum test: lésion du PAPE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1C3C-83F3-4CE0-A59B-BE364B09F7CB}" type="slidenum">
              <a:rPr lang="fr-FR"/>
              <a:pPr/>
              <a:t>53</a:t>
            </a:fld>
            <a:endParaRPr lang="fr-FR"/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2166938"/>
            <a:ext cx="3451225" cy="240506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74759" name="Image 7" descr="Sans titr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9963" y="3581400"/>
            <a:ext cx="271303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/>
          <a:lstStyle/>
          <a:p>
            <a:r>
              <a:rPr lang="fr-FR" smtClean="0"/>
              <a:t>Examen tendineux et enthèses</a:t>
            </a:r>
          </a:p>
        </p:txBody>
      </p:sp>
      <p:sp>
        <p:nvSpPr>
          <p:cNvPr id="75779" name="Espace réservé du contenu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124200"/>
          </a:xfrm>
        </p:spPr>
        <p:txBody>
          <a:bodyPr/>
          <a:lstStyle/>
          <a:p>
            <a:r>
              <a:rPr lang="fr-FR" smtClean="0"/>
              <a:t>Tendon rotulien</a:t>
            </a:r>
          </a:p>
          <a:p>
            <a:r>
              <a:rPr lang="fr-FR" smtClean="0"/>
              <a:t>Fascia lata et Gerdy</a:t>
            </a:r>
          </a:p>
          <a:p>
            <a:r>
              <a:rPr lang="fr-FR" smtClean="0"/>
              <a:t>Patte d’oie</a:t>
            </a:r>
          </a:p>
          <a:p>
            <a:r>
              <a:rPr lang="fr-FR" smtClean="0"/>
              <a:t>Biceps</a:t>
            </a:r>
          </a:p>
          <a:p>
            <a:r>
              <a:rPr lang="fr-FR" smtClean="0"/>
              <a:t>Demi membraneux</a:t>
            </a:r>
          </a:p>
        </p:txBody>
      </p:sp>
      <p:sp>
        <p:nvSpPr>
          <p:cNvPr id="7578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CD13-369F-46A0-BD5F-D2B5C8B03B99}" type="slidenum">
              <a:rPr lang="fr-FR"/>
              <a:pPr/>
              <a:t>54</a:t>
            </a:fld>
            <a:endParaRPr lang="fr-FR"/>
          </a:p>
        </p:txBody>
      </p:sp>
      <p:sp>
        <p:nvSpPr>
          <p:cNvPr id="75782" name="ZoneTexte 5"/>
          <p:cNvSpPr txBox="1">
            <a:spLocks noChangeArrowheads="1"/>
          </p:cNvSpPr>
          <p:nvPr/>
        </p:nvSpPr>
        <p:spPr bwMode="auto">
          <a:xfrm>
            <a:off x="1292225" y="4876800"/>
            <a:ext cx="731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Palpation à la recherche de douleur</a:t>
            </a:r>
          </a:p>
          <a:p>
            <a:r>
              <a:rPr lang="fr-FR"/>
              <a:t>Palpation à la recherche d’un crépitement</a:t>
            </a:r>
          </a:p>
          <a:p>
            <a:r>
              <a:rPr lang="fr-FR"/>
              <a:t>Recherche de ressaut visible ou claquement audible</a:t>
            </a:r>
          </a:p>
        </p:txBody>
      </p:sp>
      <p:sp>
        <p:nvSpPr>
          <p:cNvPr id="7" name="Flèche courbée vers la droite 6"/>
          <p:cNvSpPr>
            <a:spLocks noChangeArrowheads="1"/>
          </p:cNvSpPr>
          <p:nvPr/>
        </p:nvSpPr>
        <p:spPr bwMode="auto">
          <a:xfrm>
            <a:off x="304800" y="4572000"/>
            <a:ext cx="731838" cy="1066800"/>
          </a:xfrm>
          <a:prstGeom prst="curvedRightArrow">
            <a:avLst>
              <a:gd name="adj1" fmla="val 25004"/>
              <a:gd name="adj2" fmla="val 50000"/>
              <a:gd name="adj3" fmla="val 25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fr-FR">
              <a:latin typeface="Calibri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Examen du cartilage?</a:t>
            </a:r>
          </a:p>
        </p:txBody>
      </p:sp>
      <p:sp>
        <p:nvSpPr>
          <p:cNvPr id="768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Difficile</a:t>
            </a:r>
          </a:p>
          <a:p>
            <a:r>
              <a:rPr lang="fr-FR" smtClean="0"/>
              <a:t>Parfois point douloureux précis condylien, patellaire ou rotulien</a:t>
            </a:r>
          </a:p>
          <a:p>
            <a:r>
              <a:rPr lang="fr-FR" smtClean="0"/>
              <a:t>Se fier aux symptômes et signes indirects</a:t>
            </a:r>
          </a:p>
          <a:p>
            <a:pPr lvl="1"/>
            <a:r>
              <a:rPr lang="fr-FR" smtClean="0"/>
              <a:t>Épanchement, douleur fugace</a:t>
            </a:r>
          </a:p>
          <a:p>
            <a:pPr lvl="1"/>
            <a:r>
              <a:rPr lang="fr-FR" smtClean="0"/>
              <a:t>Blocages fugaces ou instabilité fugace </a:t>
            </a:r>
          </a:p>
          <a:p>
            <a:pPr lvl="1">
              <a:buFont typeface="Arial" charset="0"/>
              <a:buNone/>
            </a:pPr>
            <a:r>
              <a:rPr lang="fr-FR" smtClean="0"/>
              <a:t>		</a:t>
            </a:r>
          </a:p>
          <a:p>
            <a:pPr lvl="1">
              <a:buFont typeface="Arial" charset="0"/>
              <a:buNone/>
            </a:pPr>
            <a:r>
              <a:rPr lang="fr-FR" smtClean="0"/>
              <a:t>			Syndrome de souris articulaire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F46A-19FF-41C6-9554-D3DFEBBAEAE2}" type="slidenum">
              <a:rPr lang="fr-FR"/>
              <a:pPr/>
              <a:t>55</a:t>
            </a:fld>
            <a:endParaRPr lang="fr-FR"/>
          </a:p>
        </p:txBody>
      </p:sp>
      <p:sp>
        <p:nvSpPr>
          <p:cNvPr id="6" name="Flèche courbée vers la droite 5"/>
          <p:cNvSpPr>
            <a:spLocks noChangeArrowheads="1"/>
          </p:cNvSpPr>
          <p:nvPr/>
        </p:nvSpPr>
        <p:spPr bwMode="auto">
          <a:xfrm>
            <a:off x="1219200" y="4876800"/>
            <a:ext cx="503238" cy="987425"/>
          </a:xfrm>
          <a:prstGeom prst="curvedRightArrow">
            <a:avLst>
              <a:gd name="adj1" fmla="val 24999"/>
              <a:gd name="adj2" fmla="val 49998"/>
              <a:gd name="adj3" fmla="val 25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fr-FR">
              <a:latin typeface="Calibri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r>
              <a:rPr lang="fr-FR" smtClean="0"/>
              <a:t>Reconstruction du LCA</a:t>
            </a:r>
          </a:p>
        </p:txBody>
      </p:sp>
      <p:pic>
        <p:nvPicPr>
          <p:cNvPr id="77827" name="phusisbegin.mov" descr="/Users/jean-pierremarchaland/Movies/phusisbegin.mov">
            <a:hlinkClick r:id="" action="ppaction://media"/>
          </p:cNvPr>
          <p:cNvPicPr>
            <a:picLocks noChangeAspect="1" noChangeArrowheads="1"/>
          </p:cNvPicPr>
          <p:nvPr>
            <p:ph idx="1"/>
            <a:quickTime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43000" y="963613"/>
            <a:ext cx="7004050" cy="4979987"/>
          </a:xfrm>
        </p:spPr>
      </p:pic>
      <p:sp>
        <p:nvSpPr>
          <p:cNvPr id="7782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3CD4-EFB9-4CDF-BF79-7902258335CF}" type="slidenum">
              <a:rPr lang="fr-FR"/>
              <a:pPr/>
              <a:t>56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7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27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Bibliographie</a:t>
            </a:r>
          </a:p>
        </p:txBody>
      </p:sp>
      <p:sp>
        <p:nvSpPr>
          <p:cNvPr id="788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smtClean="0">
                <a:hlinkClick r:id="rId2"/>
              </a:rPr>
              <a:t>http://clubortho.fr</a:t>
            </a:r>
            <a:endParaRPr lang="fr-FR" sz="2400" smtClean="0"/>
          </a:p>
          <a:p>
            <a:r>
              <a:rPr lang="fr-FR" sz="2400" smtClean="0">
                <a:hlinkClick r:id="rId3"/>
              </a:rPr>
              <a:t>http://www.guide-arthrose.com</a:t>
            </a:r>
            <a:endParaRPr lang="fr-FR" sz="2400" smtClean="0"/>
          </a:p>
          <a:p>
            <a:r>
              <a:rPr lang="fr-FR" sz="2400" u="sng" smtClean="0">
                <a:hlinkClick r:id="rId4"/>
              </a:rPr>
              <a:t>http://www.syndromefemoropatellaire.com</a:t>
            </a:r>
            <a:endParaRPr lang="fr-FR" sz="2400" smtClean="0"/>
          </a:p>
          <a:p>
            <a:r>
              <a:rPr lang="fr-FR" sz="2400" u="sng" smtClean="0">
                <a:hlinkClick r:id="rId5"/>
              </a:rPr>
              <a:t>http://www.maitrise-orthop.com</a:t>
            </a:r>
            <a:endParaRPr lang="fr-FR" sz="2400" u="sng" smtClean="0"/>
          </a:p>
          <a:p>
            <a:r>
              <a:rPr lang="fr-FR" sz="2400" u="sng" smtClean="0">
                <a:hlinkClick r:id="rId6"/>
              </a:rPr>
              <a:t>http://www.nordgenou.com</a:t>
            </a:r>
            <a:endParaRPr lang="fr-FR" sz="2400" u="sng" smtClean="0"/>
          </a:p>
          <a:p>
            <a:r>
              <a:rPr lang="fr-FR" sz="2400" u="sng" smtClean="0">
                <a:hlinkClick r:id="rId7"/>
              </a:rPr>
              <a:t>http://www.chirurgie-orthopedique-pasteur-brest.fr</a:t>
            </a:r>
            <a:endParaRPr lang="fr-FR" sz="2400" u="sng" smtClean="0"/>
          </a:p>
          <a:p>
            <a:r>
              <a:rPr lang="fr-FR" sz="2400" smtClean="0">
                <a:hlinkClick r:id="rId8"/>
              </a:rPr>
              <a:t>http://www.clinalpsud.com</a:t>
            </a:r>
            <a:endParaRPr lang="fr-FR" sz="2400" u="sng" smtClean="0"/>
          </a:p>
          <a:p>
            <a:r>
              <a:rPr lang="fr-FR" sz="2400" smtClean="0"/>
              <a:t>Encyclopédie médico – chirurgicale</a:t>
            </a:r>
          </a:p>
          <a:p>
            <a:r>
              <a:rPr lang="fr-FR" sz="2400" smtClean="0"/>
              <a:t>Iconographie personnelle</a:t>
            </a:r>
          </a:p>
          <a:p>
            <a:r>
              <a:rPr lang="fr-FR" sz="2400" smtClean="0"/>
              <a:t>Films personnels</a:t>
            </a:r>
          </a:p>
          <a:p>
            <a:endParaRPr lang="fr-FR" sz="2400" smtClean="0"/>
          </a:p>
          <a:p>
            <a:pPr>
              <a:buFont typeface="Arial" charset="0"/>
              <a:buNone/>
            </a:pPr>
            <a:r>
              <a:rPr lang="fr-FR" smtClean="0"/>
              <a:t> </a:t>
            </a:r>
          </a:p>
          <a:p>
            <a:endParaRPr lang="fr-FR" smtClean="0"/>
          </a:p>
          <a:p>
            <a:endParaRPr 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A65-646C-4249-94F5-E852523EE72E}" type="slidenum">
              <a:rPr lang="fr-FR"/>
              <a:pPr/>
              <a:t>57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Anatomie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fr-FR" smtClean="0"/>
              <a:t>Pivot central: LCA</a:t>
            </a:r>
          </a:p>
          <a:p>
            <a:pPr>
              <a:buFont typeface="Arial" charset="0"/>
              <a:buNone/>
            </a:pPr>
            <a:endParaRPr lang="fr-FR" smtClean="0"/>
          </a:p>
          <a:p>
            <a:pPr lvl="1"/>
            <a:r>
              <a:rPr lang="fr-FR" smtClean="0"/>
              <a:t>Insertion en arrière face axiale condyle latéral</a:t>
            </a:r>
          </a:p>
          <a:p>
            <a:pPr lvl="1"/>
            <a:r>
              <a:rPr lang="fr-FR" smtClean="0"/>
              <a:t>Trajet en bas et en avant</a:t>
            </a:r>
          </a:p>
          <a:p>
            <a:pPr lvl="1"/>
            <a:r>
              <a:rPr lang="fr-FR" smtClean="0"/>
              <a:t>Terminaison: plateau tibial interne surface pré spinale</a:t>
            </a:r>
          </a:p>
        </p:txBody>
      </p:sp>
      <p:pic>
        <p:nvPicPr>
          <p:cNvPr id="23556" name="Image 3" descr="Sans titr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1676400"/>
            <a:ext cx="37020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7894-01E8-481A-B5E1-D05C8BDF2754}" type="slidenum">
              <a:rPr lang="fr-FR"/>
              <a:pPr/>
              <a:t>6</a:t>
            </a:fld>
            <a:endParaRPr lang="fr-FR"/>
          </a:p>
        </p:txBody>
      </p:sp>
      <p:sp>
        <p:nvSpPr>
          <p:cNvPr id="2355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4191000" cy="4525963"/>
          </a:xfrm>
        </p:spPr>
        <p:txBody>
          <a:bodyPr/>
          <a:lstStyle/>
          <a:p>
            <a:r>
              <a:rPr lang="fr-FR" smtClean="0"/>
              <a:t>Pivot central: LCP</a:t>
            </a:r>
          </a:p>
          <a:p>
            <a:pPr>
              <a:buFont typeface="Arial" charset="0"/>
              <a:buNone/>
            </a:pPr>
            <a:endParaRPr lang="fr-FR" smtClean="0"/>
          </a:p>
          <a:p>
            <a:pPr lvl="1"/>
            <a:r>
              <a:rPr lang="fr-FR" smtClean="0"/>
              <a:t>Insertion en haut en éventail sur la partie haute et interne de l’ échancrure</a:t>
            </a:r>
          </a:p>
          <a:p>
            <a:pPr lvl="1"/>
            <a:r>
              <a:rPr lang="fr-FR" smtClean="0"/>
              <a:t>Trajet: en bas en arrière et en externe</a:t>
            </a:r>
          </a:p>
          <a:p>
            <a:pPr lvl="1"/>
            <a:r>
              <a:rPr lang="fr-FR" smtClean="0"/>
              <a:t>Terminaison: 1/3 postérieure de surface rétro spinale</a:t>
            </a:r>
          </a:p>
        </p:txBody>
      </p:sp>
      <p:pic>
        <p:nvPicPr>
          <p:cNvPr id="24579" name="Image 4" descr="Sans titr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1066800"/>
            <a:ext cx="3621088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FDB-4457-470F-AF02-C8C08CEDE10C}" type="slidenum">
              <a:rPr lang="fr-FR"/>
              <a:pPr/>
              <a:t>7</a:t>
            </a:fld>
            <a:endParaRPr lang="fr-FR"/>
          </a:p>
        </p:txBody>
      </p:sp>
      <p:sp>
        <p:nvSpPr>
          <p:cNvPr id="24581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1708-4A28-4F23-9262-7C2CAAC43931}" type="slidenum">
              <a:rPr lang="fr-FR"/>
              <a:pPr/>
              <a:t>8</a:t>
            </a:fld>
            <a:endParaRPr lang="fr-FR"/>
          </a:p>
        </p:txBody>
      </p:sp>
      <p:pic>
        <p:nvPicPr>
          <p:cNvPr id="25604" name="Image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1700" y="1066800"/>
            <a:ext cx="73279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884238"/>
          </a:xfrm>
        </p:spPr>
        <p:txBody>
          <a:bodyPr/>
          <a:lstStyle/>
          <a:p>
            <a:r>
              <a:rPr lang="fr-FR" smtClean="0"/>
              <a:t>Coupe horizontale du genou gauche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0" y="273050"/>
            <a:ext cx="4038600" cy="5975350"/>
          </a:xfrm>
        </p:spPr>
        <p:txBody>
          <a:bodyPr/>
          <a:lstStyle/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Bourse pré rotulienne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Surtout fibreux pré rotulien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Ligament patello fémoral médial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Ligament patello fémoral latéral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Bandelette de Maissiat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Ligament collatéral latéral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Biceps fémoral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Gastrocnémien latéral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Coque condylienne latérale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Fabella (sésamoïde)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Nerf fibulaire commun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Nerf tibial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Artère et veine poplité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Veine petite saphène et nerf sural médial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Ligament collatéral médial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Sartorius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Veine grande saphène et nerf saphène interne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Tendon du gracile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Coque condylienne médiale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Gastrocnémien médial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Tendon du semi membraneux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Tendon du semi tendineux</a:t>
            </a:r>
          </a:p>
          <a:p>
            <a:pPr marL="457200" indent="-457200">
              <a:buFont typeface="Calibri" pitchFamily="-84" charset="0"/>
              <a:buAutoNum type="arabicPeriod"/>
            </a:pPr>
            <a:r>
              <a:rPr lang="fr-FR" sz="1400" smtClean="0"/>
              <a:t>Pivot central</a:t>
            </a:r>
          </a:p>
          <a:p>
            <a:pPr marL="457200" indent="-457200">
              <a:buFont typeface="Calibri" pitchFamily="-84" charset="0"/>
              <a:buAutoNum type="arabicPeriod"/>
            </a:pPr>
            <a:endParaRPr lang="fr-FR" sz="1600" smtClean="0"/>
          </a:p>
          <a:p>
            <a:pPr marL="457200" indent="-457200">
              <a:buFont typeface="Calibri" pitchFamily="-84" charset="0"/>
              <a:buAutoNum type="arabicPeriod"/>
            </a:pPr>
            <a:endParaRPr lang="fr-FR" sz="1600" smtClean="0"/>
          </a:p>
          <a:p>
            <a:pPr marL="457200" indent="-457200">
              <a:buFont typeface="Calibri" pitchFamily="-84" charset="0"/>
              <a:buAutoNum type="arabicPeriod"/>
            </a:pPr>
            <a:endParaRPr lang="fr-FR" sz="2000" smtClean="0"/>
          </a:p>
          <a:p>
            <a:pPr marL="457200" indent="-457200">
              <a:buFont typeface="Arial" charset="0"/>
              <a:buNone/>
            </a:pPr>
            <a:endParaRPr lang="fr-FR" sz="2000" smtClean="0"/>
          </a:p>
        </p:txBody>
      </p:sp>
      <p:sp>
        <p:nvSpPr>
          <p:cNvPr id="26627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A390-7E94-487F-BA62-7A0E9934D194}" type="slidenum">
              <a:rPr lang="fr-FR"/>
              <a:pPr/>
              <a:t>9</a:t>
            </a:fld>
            <a:endParaRPr lang="fr-FR"/>
          </a:p>
        </p:txBody>
      </p:sp>
      <p:sp>
        <p:nvSpPr>
          <p:cNvPr id="26629" name="Titr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4038600" cy="2209800"/>
          </a:xfrm>
        </p:spPr>
        <p:txBody>
          <a:bodyPr/>
          <a:lstStyle/>
          <a:p>
            <a:r>
              <a:rPr lang="fr-FR" smtClean="0"/>
              <a:t>Coupe horizontale du genou gauche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1418</Words>
  <Application>Microsoft Office PowerPoint</Application>
  <PresentationFormat>Affichage à l'écran (4:3)</PresentationFormat>
  <Paragraphs>449</Paragraphs>
  <Slides>57</Slides>
  <Notes>3</Notes>
  <HiddenSlides>0</HiddenSlides>
  <MMClips>2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57</vt:i4>
      </vt:variant>
    </vt:vector>
  </HeadingPairs>
  <TitlesOfParts>
    <vt:vector size="65" baseType="lpstr">
      <vt:lpstr>Arial</vt:lpstr>
      <vt:lpstr>ＭＳ Ｐゴシック</vt:lpstr>
      <vt:lpstr>Calibri</vt:lpstr>
      <vt:lpstr>Wingdings</vt:lpstr>
      <vt:lpstr>Times New Roman</vt:lpstr>
      <vt:lpstr>Thème Office</vt:lpstr>
      <vt:lpstr>Image bitmap</vt:lpstr>
      <vt:lpstr>Image Bitmap</vt:lpstr>
      <vt:lpstr>Examen clinique programmé du genou</vt:lpstr>
      <vt:lpstr>Rappels anatomiques</vt:lpstr>
      <vt:lpstr>Diapositive 3</vt:lpstr>
      <vt:lpstr>Diapositive 4</vt:lpstr>
      <vt:lpstr>Diapositive 5</vt:lpstr>
      <vt:lpstr>Anatomie</vt:lpstr>
      <vt:lpstr>Diapositive 7</vt:lpstr>
      <vt:lpstr>Coupe horizontale du genou gauche</vt:lpstr>
      <vt:lpstr>Coupe horizontale du genou gauche</vt:lpstr>
      <vt:lpstr>Biomécanique</vt:lpstr>
      <vt:lpstr>Diapositive 11</vt:lpstr>
      <vt:lpstr>Biomécanique</vt:lpstr>
      <vt:lpstr>Diapositive 13</vt:lpstr>
      <vt:lpstr>Diapositive 14</vt:lpstr>
      <vt:lpstr>Diapositive 15</vt:lpstr>
      <vt:lpstr>Diapositive 16</vt:lpstr>
      <vt:lpstr>Diapositive 17</vt:lpstr>
      <vt:lpstr>Antécédents</vt:lpstr>
      <vt:lpstr>Antécédents</vt:lpstr>
      <vt:lpstr>La plainte fonctionnelle</vt:lpstr>
      <vt:lpstr>- Circonstances de survenue - Retentissement fonctionnel </vt:lpstr>
      <vt:lpstr>Donc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Examen programmé</vt:lpstr>
      <vt:lpstr>Morphotype</vt:lpstr>
      <vt:lpstr>Epanchement : choc rotulien</vt:lpstr>
      <vt:lpstr>Amplitudes articulaires passives</vt:lpstr>
      <vt:lpstr>Trophicité musculaire</vt:lpstr>
      <vt:lpstr>Trophicité musculaire</vt:lpstr>
      <vt:lpstr>Testing rotulien</vt:lpstr>
      <vt:lpstr>Testing rotulien</vt:lpstr>
      <vt:lpstr>Testing rotulien</vt:lpstr>
      <vt:lpstr>Testing rotulien</vt:lpstr>
      <vt:lpstr>Testing méniscal</vt:lpstr>
      <vt:lpstr>Testing méniscal</vt:lpstr>
      <vt:lpstr>Testing méniscal</vt:lpstr>
      <vt:lpstr>Diapositive 42</vt:lpstr>
      <vt:lpstr>Testing ligamentaire</vt:lpstr>
      <vt:lpstr>Testing ligamentaire</vt:lpstr>
      <vt:lpstr>Testing ligamentaire</vt:lpstr>
      <vt:lpstr>Testing ligamentaire</vt:lpstr>
      <vt:lpstr>Testing ligamentaire</vt:lpstr>
      <vt:lpstr>Testing ligamentaire</vt:lpstr>
      <vt:lpstr>Testing ligamentaire</vt:lpstr>
      <vt:lpstr>Testing ligamentaire</vt:lpstr>
      <vt:lpstr>Testing ligamentaire</vt:lpstr>
      <vt:lpstr>Examen d’une rupture du LCA</vt:lpstr>
      <vt:lpstr>Testing ligamentaire</vt:lpstr>
      <vt:lpstr>Examen tendineux et enthèses</vt:lpstr>
      <vt:lpstr>Examen du cartilage?</vt:lpstr>
      <vt:lpstr>Reconstruction du LCA</vt:lpstr>
      <vt:lpstr>Bibliographie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clinique programmé du genou</dc:title>
  <dc:creator>JP Marchaland</dc:creator>
  <cp:lastModifiedBy>marchaland.jp</cp:lastModifiedBy>
  <cp:revision>77</cp:revision>
  <dcterms:created xsi:type="dcterms:W3CDTF">2013-02-15T13:04:58Z</dcterms:created>
  <dcterms:modified xsi:type="dcterms:W3CDTF">2017-08-25T11:30:58Z</dcterms:modified>
</cp:coreProperties>
</file>